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14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0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0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0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B308A35-90C8-4034-BC43-6AB24A2A730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433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DEF6FEE-D85F-40FD-AC71-82A84951027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 состав энергетического напитка Синерджайзер входят компоненты, необходимые для бодрости и энергии: витамины группы В, минералы магний, натрий и хром, экстракты гуараны и зеленого чая, L-карнитин, комплексы аминокислот и углеводов.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29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5D906AC-E6CD-4B13-8DB2-9BC7771A70E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 состав энергетического напитка Синерджайзер входят минералы магний, натрий и хром.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Магний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активно участвует в метаболизме углеводов и энергетическом обмене. Он улучшает кровоснабжение сердечной мышцы и помогает регулировать артериальное давление. </a:t>
            </a: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Магний, который отвечает за более чем 400 метаболических реакций в организме, считается лучшим «помощником» в спортивных занятиях; его прием связывают с повышением мышечной силы.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Хром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— жизненно важный микроэлемент, является составной частью клеток всех органов и тканей. Участвует в регуляции обмена жиров и углеводов. Помогает поддерживать нормальный уровень глюкозы в крови, положительно влияет на работу сердечной мышцы и кровеносных сосудов.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Исследования показывают, что хром уменьшает тягу к сахару, позволяя легче переносить низкоуглеводные диеты. Он способствует ускорению обмена веществ и сжиганию лишнего жира при физических нагрузках, одновременно помогая предотвратить потерю мышечной массы при ограниченной калорийности рациона.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Натрий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— жизненно важный макроэлемент, электролит. Важен для регуляции водно-солевого обмена и артериального давления, нервной и мышечной деятельности, переноса глюкозы крови и других веществ внутрь и наружу клетки. Поддержание в организме нормального уровня натрия – важная задача для спортсменов, особенно при продолжительной нагрузке, когда натрий теряется из-за обильного и длительного потоотделения.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29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E1827FA-1387-41AD-86B5-08DB4827EDC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Аминокислоты – питательные вещества, из которых состоят все белки организма. Организм использует их для собственного роста, восстановления, укрепления и выработки различных гормонов, антител и ферментов. От них зависит не только рост силы и «массы» мышц, но и восстановление физического и психического тонуса после тренировки.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Таурин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– заменимая аминокислота, вырабатываемая организмом. При дефиците таурина страдают все виды обмена веществ в каждой клетке организма. В энергетических напитках присутствие таурина важно для быстрого восстановления и укрепления мышечного скелета.  Он также улучшает кровообращение и обменные процессы в сердечной мышце, поддерживает нервную систему в стрессовых ситуациях, улучшает психологическое состояние.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Доказано, что таурин способствует снижению уровня сахара в крови. 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Глицин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– заменимая аминокислота, которая повышает выработку энергии в организме, способствуя накоплению гликогена. Важен для синтеза кератина, улучшающего рост мышечной массы. Повышает выносливость, положительно сказывается на работе нервной системы. Улучшая передачу нервных импульсов, повышает концентрацию, сообразительность, способность к запоминанию. Помогает снизить психоэмоциональное напряжение, справиться со стрессом.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Цитруллин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ускоряет восстановление мышц после нагрузки, снижает мышечную усталость, улучшает энергетический обмен в сердечной мышце. Активирует синтез аргинина, который помогает насыщать мышцы питательными веществами и кислородом, улучшает внутриклеточный транспорт энергии, что положительно сказывается на общей физической активности.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9685D2-BBFC-4C9A-B74C-989101BAE34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L-карнитин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– эффективный энергетический биостимулятор. Ускоряет распад жиров, направляя их в энергетические станции клеток – митохондрии. Приём карнитина также предупреждает нервное истощение и проблемы с миокардом, улучшает физическую выносливость и умственную активность. Кроме того, он ускоряет процесс расщепления углеводов до молочной кислоты и способствует быстрому выведению ее из мышечных тканей.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7B99C91-32D6-4D26-AA4C-6BB20FB4280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Биологическая ценность 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экстракта зеленого чая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определяется, прежде всего, высоким содержанием в нем катехинов, кофеина (теина) и витаминов.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Катехины зеленого чая обладают высокой биологической активностью, в том числе – антиоксидантной. Они участвуют в обмене веществ и помогают регулировать уровень сахара в крови.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Кофеин в чае присутствует в естественном сочетании с таннидами, что обеспечивает его более безопасное и бережное воздействие на организм.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 зеленом чае имеется большое количество витамина С и витамин К, который принимает участие во многих важных физиологических процессах, включая синтез гликогена. Употребление зеленого чая способствует поддержанию высокого тонуса и придает энергию.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Экстракт гуараны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содержит особые кристаллические соединения под общим названием гуаранин, схожие с танином в чае и кофеином в кофе.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Важно отметить, что в состав экстракта гуараны входит  менее агрессивная разновидность кофеина, при этом его стимулирующий потенциал в 2–5 раз выше, чем у кофе.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Кофеин из гуараны и зеленого чая усваивается постепенно и действует более мягко. Это происходит благодаря дубильным веществам, присутствующим в растениях. Они замедляют и пролонгируют усвоение кофеина и тем самым существенно снижают его раздражающее действие на слизистые ЖКТ и нагрузку на сердечно-сосудистую систему.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Благодаря этому тонизирующее действие продукта продолжается гораздо дольше и не приводит к перевозбуждению.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5A858F-DEFC-4881-AAE4-4C111407254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Углеводы – основной поставщик энергии для организма. В то же время они входят в состав почти всех клеток и тканей организма, выполняя строительную функцию. </a:t>
            </a: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 состав напитка Синерджайзер включена сбалансированная комбинация углеводов, которая обеспечивает быстрый и стабильный приток энергии.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Мальтодекстрин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– углевод, получаемый путем ферментативного расщепления крахмала. В результате гидролиза его молекулы делятся на декстрины – полисахариды с более короткой, чем у крахмала полимерной цепочкой. Мальтодекстрин служит источником качественной энергии во время тренировки, обеспечивая быстрое восстановление израсходованного гликогена и стабильное, равномерное поступление глюкозы в организм, без резких скачков уровня сахара в крови. Часто добавляется в спортивное питание, повышая энергетическую ценность продукта и улучшая его текстуру.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Глюкоза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– простой углевод, универсальный источник энергии для метаболических процессов в организме человека. Участвует в синтезе молекул АФТ («топлива жизни»), формирует «углеводное депо» – энергетический запас. Стабильный уровень глюкозы особенно важен для атлетов, которые расходуют ее в повышенном количестве во время интенсивной физической нагрузки.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Сахароза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– простой углевод, дисахарид глюкозы и фруктозы. Ее потребление предотвращает истощение углеводных запасов гликогена в печени, помогает предотвратить утомление. По этой причине большинство спортивных напитков для восполнения запаса энергии, содержат сахарозу или смесь сахарозы с глюкозой. Ее потребление помогает увеличить выносливость и легче переносить физические нагрузки, особенно длительные и интенсивные.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Стевиогликозид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– натуральный диетический подсластитель. Он представляет собой экстракт из листьев растения стевия («медовая трава»), который в сотни раз слаще сахара, но при этом безопасен даже для диабетиков.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Эритритол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– еще один диетический подсластитель натурального происхождения с практически нулевой калорийностью.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3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DFB6D28-3156-4652-889D-2976790E3D7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Яркий вкус напитка обеспечивается натуральными вкусовыми добавками из апельсина и манго. </a:t>
            </a: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Никаких искусственных ароматизаторов!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BA3C6EB-F837-4456-9A88-189EF3A76E8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8EF615B-A815-4EAA-AC8E-FD307A9251F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51ED298-F552-402F-BC4D-7ECE574192A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20374D8-BEF5-49DB-9FDB-43DF13E0688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latin typeface="Arial"/>
              </a:rPr>
              <a:t>Порой очень тяжело заставить себя приступить к работе или отправиться на тренировку, ощущая упадок сил и, как следствие, отсутствие мотивации.</a:t>
            </a:r>
          </a:p>
          <a:p>
            <a:pPr marL="216000" indent="-216000" algn="ctr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26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15E63A-9835-419A-A68F-CC760C1E4DD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Синерджайзер со вкусом апельсина и манго, 500 г (порошок в пакетах с мерной ложкой) ББ 19,0 КЦ 33,0 РЦ 41,25</a:t>
            </a: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Синерджайзер со вкусом апельсина и манго (порошок в пакетах по 25 г) ББ 1,5 КЦ 2,5 РЦ 3,13</a:t>
            </a:r>
            <a:r>
              <a:t/>
            </a:r>
            <a:br/>
            <a:endParaRPr lang="ru-RU" sz="1200" b="0" strike="noStrike" spc="-1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AF01A4A-8E7C-4B3D-B2CD-883B1DEE763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Многие из нас в этой ситуации тянутся за привычным «энергетиком», не задумываясь о его составе…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+mn-lt"/>
                <a:ea typeface="+mn-ea"/>
              </a:rPr>
              <a:t>Обычно такой напиток содержит огромную дозу синтетического кофеина и большое количество сахара.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27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51741B8-ED59-41C3-AF86-FD3A76554BC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Это энергетический кредит, который мы берем у организма под огромные проценты.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Энергия кончается быстро, наступает резкий упадок сил, ухудшается настроение.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Кроме того, регулярное употребление таких напитков может стать причиной дефицита витаминов группы В, очень важных для выработки энергии.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27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16F1087-4ACA-41ED-B7CD-67EB581EC89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000" b="0" strike="noStrike" spc="-1">
                <a:latin typeface="Arial"/>
              </a:rPr>
              <a:t>Возможно ли получить нужную энергию более «экологичным» способом?</a:t>
            </a:r>
            <a:r>
              <a:t/>
            </a:r>
            <a:br/>
            <a:r>
              <a:rPr lang="ru-RU" sz="1000" b="0" strike="noStrike" spc="-1">
                <a:latin typeface="Arial"/>
              </a:rPr>
              <a:t>Таким вопросом задаются те, кто стремится вести здоровый образ жизни и предпочитает не только эффективные, но и безопасные для здоровья решения.</a:t>
            </a:r>
          </a:p>
          <a:p>
            <a:pPr marL="216000" indent="-216000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000" b="0" strike="noStrike" spc="-1">
                <a:latin typeface="Arial"/>
              </a:rPr>
              <a:t>Многие «монстр-коктейли» вызывают побочные эффекты: усиленное сердцебиение, нервное перевозбуждение, трудности с засыпанием, раздражение и тревожность, отложенную усталость, которая быстро приходит на смену бодрости и энтузиазму.</a:t>
            </a:r>
          </a:p>
        </p:txBody>
      </p:sp>
      <p:sp>
        <p:nvSpPr>
          <p:cNvPr id="27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2494B67-AF9B-45C6-8B1F-521B7125878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000" b="0" strike="noStrike" spc="-1">
                <a:latin typeface="Arial"/>
              </a:rPr>
              <a:t>Решение от Coral Club – Synergizer (Синерджайзер),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сбалансированный по составу энергетический напиток с ярким фруктово-цитрусовым вкусом.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28D5053-700E-4AFC-9B1A-1F795828407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8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B7D1E9D-65FE-4C7D-A52A-76B63B5759E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8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DBD97D4-0294-496D-92E7-6552428439A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Витамин В1 (Тиамин)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принимает активное участие в обменных процессах. Необходим для преобразования углеводов в энергию и для нормальной работы центральной нервной системы (принимает участие в биосинтезе ацетилхолина – медиатора, отвечающего за передачу импульсов в центральной нервной системе). Потребление тиамина улучшает когнитивные функции, в том числе – память и сообразительность, помогает стабилизировать эмоциональное состояние.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Витамин В2 (Рибофлавин)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необходим для эффективной выработки энергии. Он принимает участие в процессах белкового, углеводного и липидного обмена, а также в синтезе молекул АТФ (аденозинтрифосфорной кислоты – "топлива жизни").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Витамин В3 (Ниацин, Витамин РР)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важен для поддержания нормального метаболизма и энергетического обмена. Участвует в важнейших окислительно-восстановительных реакциях.</a:t>
            </a: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Оказывает мягкое седативное действие, помогает улучшить психическое состояние при тревожности, перевозбуждении, стрессе. Никотиновую кислоту применяют в профилактических целях в периоды больших физических и психических нагрузок.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Витамин В5 (Пантотеновая кислота)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способствует эффективной работе ЦНС (участвует в синтезе нейротрансмиттеров, медиаторов центральной нервной системы). Стимулирует работу мозга, уменьшает рассеянность, забывчивость, облегчает легкие депрессивные расстройства. Пантотеновая кислота участвует в углеводном, белковом и липидном обменах; ее прием улучшает общий тонус, повышает выносливость.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Витамин В6 (Пиридоксин)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нужен для полноценного функционирования всего организма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Основная роль пиридоксина – обеспечение обмена аминокислот, которые являются основой для построения белков. Помогает сохранить здоровье сердечно-сосудистой системы.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28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3516261-B17F-4072-95A8-BF7E70C5BDB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457200" y="4723920"/>
            <a:ext cx="2133360" cy="2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 Light"/>
              </a:rPr>
              <a:t>www.coral-club.com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4257720" y="4720320"/>
            <a:ext cx="628200" cy="280440"/>
            <a:chOff x="4257720" y="4720320"/>
            <a:chExt cx="628200" cy="280440"/>
          </a:xfrm>
        </p:grpSpPr>
        <p:sp>
          <p:nvSpPr>
            <p:cNvPr id="2" name="CustomShape 3"/>
            <p:cNvSpPr/>
            <p:nvPr/>
          </p:nvSpPr>
          <p:spPr>
            <a:xfrm>
              <a:off x="4257720" y="4720320"/>
              <a:ext cx="276480" cy="27648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4609440" y="4724280"/>
              <a:ext cx="276480" cy="27648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grpSp>
          <p:nvGrpSpPr>
            <p:cNvPr id="4" name="Group 5"/>
            <p:cNvGrpSpPr/>
            <p:nvPr/>
          </p:nvGrpSpPr>
          <p:grpSpPr>
            <a:xfrm>
              <a:off x="4366800" y="4825080"/>
              <a:ext cx="45720" cy="73440"/>
              <a:chOff x="4366800" y="4825080"/>
              <a:chExt cx="45720" cy="73440"/>
            </a:xfrm>
          </p:grpSpPr>
          <p:sp>
            <p:nvSpPr>
              <p:cNvPr id="5" name="Line 6"/>
              <p:cNvSpPr/>
              <p:nvPr/>
            </p:nvSpPr>
            <p:spPr>
              <a:xfrm flipV="1">
                <a:off x="4366800" y="4825080"/>
                <a:ext cx="45720" cy="3888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6" name="Line 7"/>
              <p:cNvSpPr/>
              <p:nvPr/>
            </p:nvSpPr>
            <p:spPr>
              <a:xfrm>
                <a:off x="4366800" y="4860360"/>
                <a:ext cx="45720" cy="3816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  <p:grpSp>
          <p:nvGrpSpPr>
            <p:cNvPr id="7" name="Group 8"/>
            <p:cNvGrpSpPr/>
            <p:nvPr/>
          </p:nvGrpSpPr>
          <p:grpSpPr>
            <a:xfrm>
              <a:off x="4728600" y="4822920"/>
              <a:ext cx="45720" cy="73440"/>
              <a:chOff x="4728600" y="4822920"/>
              <a:chExt cx="45720" cy="73440"/>
            </a:xfrm>
          </p:grpSpPr>
          <p:sp>
            <p:nvSpPr>
              <p:cNvPr id="8" name="Line 9"/>
              <p:cNvSpPr/>
              <p:nvPr/>
            </p:nvSpPr>
            <p:spPr>
              <a:xfrm flipH="1">
                <a:off x="4728600" y="4857480"/>
                <a:ext cx="45720" cy="3888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9" name="Line 10"/>
              <p:cNvSpPr/>
              <p:nvPr/>
            </p:nvSpPr>
            <p:spPr>
              <a:xfrm flipH="1" flipV="1">
                <a:off x="4728600" y="4822920"/>
                <a:ext cx="45720" cy="3816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</p:grpSp>
      <p:sp>
        <p:nvSpPr>
          <p:cNvPr id="10" name="Line 11"/>
          <p:cNvSpPr/>
          <p:nvPr/>
        </p:nvSpPr>
        <p:spPr>
          <a:xfrm flipH="1">
            <a:off x="399600" y="561960"/>
            <a:ext cx="8318160" cy="360"/>
          </a:xfrm>
          <a:prstGeom prst="line">
            <a:avLst/>
          </a:prstGeom>
          <a:ln w="9360">
            <a:solidFill>
              <a:srgbClr val="E0E0E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1" name="Изображение 39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9320" y="130680"/>
            <a:ext cx="460800" cy="304560"/>
          </a:xfrm>
          <a:prstGeom prst="rect">
            <a:avLst/>
          </a:prstGeom>
          <a:ln>
            <a:noFill/>
          </a:ln>
        </p:spPr>
      </p:pic>
      <p:sp>
        <p:nvSpPr>
          <p:cNvPr id="12" name="PlaceHolder 12"/>
          <p:cNvSpPr>
            <a:spLocks noGrp="1"/>
          </p:cNvSpPr>
          <p:nvPr>
            <p:ph type="dt"/>
          </p:nvPr>
        </p:nvSpPr>
        <p:spPr>
          <a:xfrm>
            <a:off x="457200" y="6250320"/>
            <a:ext cx="2133360" cy="27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www.bestppt.com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13" name="CustomShape 13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5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Raleway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Raleway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Raleway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Raleway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57200" y="4723920"/>
            <a:ext cx="2133360" cy="2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 Light"/>
              </a:rPr>
              <a:t>www.coral-club.com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53" name="Group 2"/>
          <p:cNvGrpSpPr/>
          <p:nvPr/>
        </p:nvGrpSpPr>
        <p:grpSpPr>
          <a:xfrm>
            <a:off x="4257720" y="4720320"/>
            <a:ext cx="628200" cy="280440"/>
            <a:chOff x="4257720" y="4720320"/>
            <a:chExt cx="628200" cy="280440"/>
          </a:xfrm>
        </p:grpSpPr>
        <p:sp>
          <p:nvSpPr>
            <p:cNvPr id="54" name="CustomShape 3"/>
            <p:cNvSpPr/>
            <p:nvPr/>
          </p:nvSpPr>
          <p:spPr>
            <a:xfrm>
              <a:off x="4257720" y="4720320"/>
              <a:ext cx="276480" cy="27648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4609440" y="4724280"/>
              <a:ext cx="276480" cy="27648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grpSp>
          <p:nvGrpSpPr>
            <p:cNvPr id="56" name="Group 5"/>
            <p:cNvGrpSpPr/>
            <p:nvPr/>
          </p:nvGrpSpPr>
          <p:grpSpPr>
            <a:xfrm>
              <a:off x="4366800" y="4825080"/>
              <a:ext cx="45720" cy="73440"/>
              <a:chOff x="4366800" y="4825080"/>
              <a:chExt cx="45720" cy="73440"/>
            </a:xfrm>
          </p:grpSpPr>
          <p:sp>
            <p:nvSpPr>
              <p:cNvPr id="57" name="Line 6"/>
              <p:cNvSpPr/>
              <p:nvPr/>
            </p:nvSpPr>
            <p:spPr>
              <a:xfrm flipV="1">
                <a:off x="4366800" y="4825080"/>
                <a:ext cx="45720" cy="3888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58" name="Line 7"/>
              <p:cNvSpPr/>
              <p:nvPr/>
            </p:nvSpPr>
            <p:spPr>
              <a:xfrm>
                <a:off x="4366800" y="4860360"/>
                <a:ext cx="45720" cy="3816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  <p:grpSp>
          <p:nvGrpSpPr>
            <p:cNvPr id="59" name="Group 8"/>
            <p:cNvGrpSpPr/>
            <p:nvPr/>
          </p:nvGrpSpPr>
          <p:grpSpPr>
            <a:xfrm>
              <a:off x="4728600" y="4822920"/>
              <a:ext cx="45720" cy="73440"/>
              <a:chOff x="4728600" y="4822920"/>
              <a:chExt cx="45720" cy="73440"/>
            </a:xfrm>
          </p:grpSpPr>
          <p:sp>
            <p:nvSpPr>
              <p:cNvPr id="60" name="Line 9"/>
              <p:cNvSpPr/>
              <p:nvPr/>
            </p:nvSpPr>
            <p:spPr>
              <a:xfrm flipH="1">
                <a:off x="4728600" y="4857480"/>
                <a:ext cx="45720" cy="3888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61" name="Line 10"/>
              <p:cNvSpPr/>
              <p:nvPr/>
            </p:nvSpPr>
            <p:spPr>
              <a:xfrm flipH="1" flipV="1">
                <a:off x="4728600" y="4822920"/>
                <a:ext cx="45720" cy="3816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</p:grpSp>
      <p:sp>
        <p:nvSpPr>
          <p:cNvPr id="62" name="Line 11"/>
          <p:cNvSpPr/>
          <p:nvPr/>
        </p:nvSpPr>
        <p:spPr>
          <a:xfrm flipH="1">
            <a:off x="399600" y="561960"/>
            <a:ext cx="8318160" cy="360"/>
          </a:xfrm>
          <a:prstGeom prst="line">
            <a:avLst/>
          </a:prstGeom>
          <a:ln w="9360">
            <a:solidFill>
              <a:srgbClr val="E0E0E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63" name="Изображение 39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9320" y="130680"/>
            <a:ext cx="460800" cy="304560"/>
          </a:xfrm>
          <a:prstGeom prst="rect">
            <a:avLst/>
          </a:prstGeom>
          <a:ln>
            <a:noFill/>
          </a:ln>
        </p:spPr>
      </p:pic>
      <p:sp>
        <p:nvSpPr>
          <p:cNvPr id="64" name="PlaceHolder 12"/>
          <p:cNvSpPr>
            <a:spLocks noGrp="1"/>
          </p:cNvSpPr>
          <p:nvPr>
            <p:ph type="title"/>
          </p:nvPr>
        </p:nvSpPr>
        <p:spPr>
          <a:xfrm>
            <a:off x="447840" y="130680"/>
            <a:ext cx="6095520" cy="3556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Raleway"/>
              </a:rPr>
              <a:t>CLICK TO EDIT MASTER TITLE STYLE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13"/>
          <p:cNvSpPr>
            <a:spLocks noGrp="1"/>
          </p:cNvSpPr>
          <p:nvPr>
            <p:ph type="dt"/>
          </p:nvPr>
        </p:nvSpPr>
        <p:spPr>
          <a:xfrm>
            <a:off x="457200" y="6250320"/>
            <a:ext cx="2133360" cy="27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www.bestppt.com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66" name="PlaceHolder 14"/>
          <p:cNvSpPr>
            <a:spLocks noGrp="1"/>
          </p:cNvSpPr>
          <p:nvPr>
            <p:ph type="sldNum"/>
          </p:nvPr>
        </p:nvSpPr>
        <p:spPr>
          <a:xfrm>
            <a:off x="6553080" y="47239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8E04764-2DFD-4B50-9312-6B3330BF129B}" type="slidenum">
              <a:rPr lang="ru-RU" sz="1200" b="0" strike="noStrike" spc="-1">
                <a:solidFill>
                  <a:srgbClr val="8B8B8B"/>
                </a:solidFill>
                <a:latin typeface="Calibri Ligh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7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Raleway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Raleway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Raleway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Raleway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9.w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9.w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9.wmf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w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7960" y="0"/>
            <a:ext cx="9143640" cy="5143320"/>
          </a:xfrm>
          <a:prstGeom prst="rect">
            <a:avLst/>
          </a:prstGeom>
          <a:solidFill>
            <a:schemeClr val="bg1">
              <a:alpha val="69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2"/>
          <p:cNvSpPr/>
          <p:nvPr/>
        </p:nvSpPr>
        <p:spPr>
          <a:xfrm>
            <a:off x="1961640" y="314280"/>
            <a:ext cx="5220360" cy="60912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CustomShape 3"/>
          <p:cNvSpPr/>
          <p:nvPr/>
        </p:nvSpPr>
        <p:spPr>
          <a:xfrm>
            <a:off x="3328200" y="4461120"/>
            <a:ext cx="248688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ts val="2375"/>
              </a:lnSpc>
            </a:pPr>
            <a:r>
              <a:rPr lang="ru-RU" sz="1100" b="0" strike="noStrike" spc="52">
                <a:solidFill>
                  <a:srgbClr val="FF0000"/>
                </a:solidFill>
                <a:latin typeface="Calibri"/>
              </a:rPr>
              <a:t>CORAL-CLUB.COM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3274560" y="207720"/>
            <a:ext cx="4811040" cy="202248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4400" b="1" strike="noStrike" spc="-1">
                <a:solidFill>
                  <a:srgbClr val="008000"/>
                </a:solidFill>
                <a:latin typeface="Raleway"/>
              </a:rPr>
              <a:t> </a:t>
            </a:r>
            <a:r>
              <a:t/>
            </a:r>
            <a:br/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</p:txBody>
      </p:sp>
      <p:pic>
        <p:nvPicPr>
          <p:cNvPr id="114" name="Изображение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86320" y="344160"/>
            <a:ext cx="689400" cy="45576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05600" y="1217520"/>
            <a:ext cx="1572120" cy="106956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75880" y="1458720"/>
            <a:ext cx="3517200" cy="917280"/>
          </a:xfrm>
          <a:prstGeom prst="rect">
            <a:avLst/>
          </a:prstGeom>
          <a:ln>
            <a:noFill/>
          </a:ln>
        </p:spPr>
      </p:pic>
      <p:sp>
        <p:nvSpPr>
          <p:cNvPr id="117" name="CustomShape 5"/>
          <p:cNvSpPr/>
          <p:nvPr/>
        </p:nvSpPr>
        <p:spPr>
          <a:xfrm>
            <a:off x="3575880" y="2376360"/>
            <a:ext cx="50454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6600"/>
                </a:solidFill>
                <a:latin typeface="Calibri"/>
              </a:rPr>
              <a:t>Больше энергии для яркой жизни!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6"/>
          <a:stretch/>
        </p:blipFill>
        <p:spPr>
          <a:xfrm>
            <a:off x="-85680" y="323280"/>
            <a:ext cx="3967560" cy="396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ine 1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Изображение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488880" y="3812040"/>
            <a:ext cx="8257680" cy="55728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1800" b="1" strike="noStrike" spc="-1">
                <a:solidFill>
                  <a:srgbClr val="CC0000"/>
                </a:solidFill>
                <a:latin typeface="Raleway"/>
              </a:rPr>
              <a:t>СБАЛАНСИРОВАННАЯ КОМБИНАЦИЯ КОМПОНЕНТОВ, </a:t>
            </a:r>
            <a:r>
              <a:t/>
            </a:r>
            <a:br/>
            <a:r>
              <a:rPr lang="ru-RU" sz="1800" b="1" strike="noStrike" spc="-1">
                <a:solidFill>
                  <a:srgbClr val="CC0000"/>
                </a:solidFill>
                <a:latin typeface="Raleway"/>
              </a:rPr>
              <a:t>необходимых для эффективной выработки энергии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83" name="Рисунок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09800" y="563760"/>
            <a:ext cx="3561120" cy="356112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10760" y="994320"/>
            <a:ext cx="1191960" cy="89388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98520" y="897840"/>
            <a:ext cx="1279440" cy="85320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10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23400" y="949680"/>
            <a:ext cx="967680" cy="81288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14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14680" y="2211120"/>
            <a:ext cx="1164600" cy="77688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5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98920" y="2211120"/>
            <a:ext cx="1283040" cy="722160"/>
          </a:xfrm>
          <a:prstGeom prst="rect">
            <a:avLst/>
          </a:prstGeom>
          <a:ln>
            <a:noFill/>
          </a:ln>
        </p:spPr>
      </p:pic>
      <p:pic>
        <p:nvPicPr>
          <p:cNvPr id="189" name="Рисунок 15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91760" y="2104560"/>
            <a:ext cx="1028520" cy="829080"/>
          </a:xfrm>
          <a:prstGeom prst="rect">
            <a:avLst/>
          </a:prstGeom>
          <a:ln>
            <a:noFill/>
          </a:ln>
        </p:spPr>
      </p:pic>
      <p:pic>
        <p:nvPicPr>
          <p:cNvPr id="190" name="Picture 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29360" y="1032840"/>
            <a:ext cx="1324800" cy="81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-14400" y="0"/>
            <a:ext cx="9143640" cy="39808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2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4" name="Изображение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195" name="CustomShape 4"/>
          <p:cNvSpPr/>
          <p:nvPr/>
        </p:nvSpPr>
        <p:spPr>
          <a:xfrm>
            <a:off x="1260000" y="4105800"/>
            <a:ext cx="7812360" cy="5882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Raleway"/>
              </a:rPr>
              <a:t>МИНЕРАЛЫ: 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Raleway"/>
              </a:rPr>
              <a:t>МАГНИЙ, НАТРИЙ, ХРОМ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96" name="Picture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26120" y="992160"/>
            <a:ext cx="3051720" cy="1883880"/>
          </a:xfrm>
          <a:prstGeom prst="rect">
            <a:avLst/>
          </a:prstGeom>
          <a:ln>
            <a:noFill/>
          </a:ln>
        </p:spPr>
      </p:pic>
      <p:pic>
        <p:nvPicPr>
          <p:cNvPr id="197" name="Picture 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8"/>
          <a:stretch/>
        </p:blipFill>
        <p:spPr>
          <a:xfrm flipH="1">
            <a:off x="6116400" y="267120"/>
            <a:ext cx="2955960" cy="3713760"/>
          </a:xfrm>
          <a:prstGeom prst="rect">
            <a:avLst/>
          </a:prstGeom>
          <a:ln>
            <a:noFill/>
          </a:ln>
        </p:spPr>
      </p:pic>
      <p:pic>
        <p:nvPicPr>
          <p:cNvPr id="198" name="Picture 2"/>
          <p:cNvPicPr/>
          <p:nvPr/>
        </p:nvPicPr>
        <p:blipFill>
          <a:blip r:embed="rId6"/>
          <a:stretch/>
        </p:blipFill>
        <p:spPr>
          <a:xfrm>
            <a:off x="119880" y="276840"/>
            <a:ext cx="3828600" cy="382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-14400" y="0"/>
            <a:ext cx="9143640" cy="39808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0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2" name="Изображение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560520" y="4105800"/>
            <a:ext cx="8257680" cy="5882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Raleway"/>
              </a:rPr>
              <a:t>АМИНОКИСЛОТЫ 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Raleway"/>
              </a:rPr>
              <a:t>ТАУРИН, ГЛИЦИН, ЦИТРУЛЛИН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04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400" y="2341440"/>
            <a:ext cx="1575720" cy="1074960"/>
          </a:xfrm>
          <a:prstGeom prst="rect">
            <a:avLst/>
          </a:prstGeom>
          <a:ln>
            <a:noFill/>
          </a:ln>
        </p:spPr>
      </p:pic>
      <p:pic>
        <p:nvPicPr>
          <p:cNvPr id="205" name="Рисунок 1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400" y="588960"/>
            <a:ext cx="1986840" cy="1499040"/>
          </a:xfrm>
          <a:prstGeom prst="rect">
            <a:avLst/>
          </a:prstGeom>
          <a:ln>
            <a:noFill/>
          </a:ln>
        </p:spPr>
      </p:pic>
      <p:pic>
        <p:nvPicPr>
          <p:cNvPr id="206" name="Picture 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62760" y="195480"/>
            <a:ext cx="3080880" cy="3785040"/>
          </a:xfrm>
          <a:prstGeom prst="rect">
            <a:avLst/>
          </a:prstGeom>
          <a:ln>
            <a:noFill/>
          </a:ln>
        </p:spPr>
      </p:pic>
      <p:pic>
        <p:nvPicPr>
          <p:cNvPr id="207" name="Picture 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7440" y="345600"/>
            <a:ext cx="3752640" cy="375264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1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86400" y="733320"/>
            <a:ext cx="1806120" cy="135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-1080" y="0"/>
            <a:ext cx="9143640" cy="39808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Изображение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560520" y="4105800"/>
            <a:ext cx="8257680" cy="5882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Raleway"/>
              </a:rPr>
              <a:t>L-КАРНИТИН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Raleway"/>
              </a:rPr>
              <a:t>ЭФФЕКТИВНЫЙ ЭНЕРГЕТИЧЕСКИЙ БИОСТИМУЛЯТОР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14" name="Рисунок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27640" y="717120"/>
            <a:ext cx="2323440" cy="1549440"/>
          </a:xfrm>
          <a:prstGeom prst="rect">
            <a:avLst/>
          </a:prstGeom>
          <a:ln>
            <a:noFill/>
          </a:ln>
        </p:spPr>
      </p:pic>
      <p:pic>
        <p:nvPicPr>
          <p:cNvPr id="215" name="Рисунок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14920" y="2385360"/>
            <a:ext cx="1748520" cy="1468800"/>
          </a:xfrm>
          <a:prstGeom prst="rect">
            <a:avLst/>
          </a:prstGeom>
          <a:ln>
            <a:noFill/>
          </a:ln>
        </p:spPr>
      </p:pic>
      <p:pic>
        <p:nvPicPr>
          <p:cNvPr id="216" name="Picture 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20095" y="234360"/>
            <a:ext cx="3281600" cy="3740760"/>
          </a:xfrm>
          <a:prstGeom prst="rect">
            <a:avLst/>
          </a:prstGeom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217" name="Picture 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000" y="478440"/>
            <a:ext cx="3464280" cy="346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-14400" y="0"/>
            <a:ext cx="9143640" cy="39808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9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1" name="Изображение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222" name="CustomShape 4"/>
          <p:cNvSpPr/>
          <p:nvPr/>
        </p:nvSpPr>
        <p:spPr>
          <a:xfrm>
            <a:off x="560520" y="4105800"/>
            <a:ext cx="8257680" cy="5882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Raleway"/>
              </a:rPr>
              <a:t>РАСТИТЕЛЬНЫЕ ЭКСТРАКТЫ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Raleway"/>
              </a:rPr>
              <a:t>ГУАРАНА, ЗЕЛЕНЫЙ ЧАЙ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23" name="Рисунок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27800" y="1067760"/>
            <a:ext cx="1695600" cy="113184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68120" y="2558520"/>
            <a:ext cx="1666800" cy="1111680"/>
          </a:xfrm>
          <a:prstGeom prst="rect">
            <a:avLst/>
          </a:prstGeom>
          <a:ln>
            <a:noFill/>
          </a:ln>
        </p:spPr>
      </p:pic>
      <p:pic>
        <p:nvPicPr>
          <p:cNvPr id="225" name="Рисунок 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19880" y="48960"/>
            <a:ext cx="2622600" cy="3931920"/>
          </a:xfrm>
          <a:prstGeom prst="rect">
            <a:avLst/>
          </a:prstGeom>
          <a:ln>
            <a:noFill/>
          </a:ln>
        </p:spPr>
      </p:pic>
      <p:pic>
        <p:nvPicPr>
          <p:cNvPr id="226" name="Picture 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7280" y="506880"/>
            <a:ext cx="3541320" cy="354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0" y="-171360"/>
            <a:ext cx="9143640" cy="39808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8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0" name="Изображение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231" name="CustomShape 4"/>
          <p:cNvSpPr/>
          <p:nvPr/>
        </p:nvSpPr>
        <p:spPr>
          <a:xfrm>
            <a:off x="560520" y="3914280"/>
            <a:ext cx="8257680" cy="5882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Raleway"/>
              </a:rPr>
              <a:t>СИНЕРГИЧНАЯ КОМБИНАЦИЯ УГЛЕВОДОВ + НАТУРАЛЬНЫЕ ПОДСЛАСТИТЕЛИ</a:t>
            </a:r>
            <a:r>
              <a:t/>
            </a:r>
            <a:br/>
            <a:r>
              <a:rPr lang="ru-RU" sz="1400" b="1" strike="noStrike" spc="-1">
                <a:solidFill>
                  <a:srgbClr val="000000"/>
                </a:solidFill>
                <a:latin typeface="Raleway"/>
              </a:rPr>
              <a:t>МАЛЬТОДЕКСТРИН, САХАРОЗА, ГЛЮКОЗА, СТЕВИОЗИД, ЭРИТРИТОЛ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32" name="Picture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7920" y="506880"/>
            <a:ext cx="3526560" cy="3526560"/>
          </a:xfrm>
          <a:prstGeom prst="rect">
            <a:avLst/>
          </a:prstGeom>
          <a:ln>
            <a:noFill/>
          </a:ln>
        </p:spPr>
      </p:pic>
      <p:pic>
        <p:nvPicPr>
          <p:cNvPr id="233" name="Рисунок 1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91880" y="1334520"/>
            <a:ext cx="1202040" cy="968760"/>
          </a:xfrm>
          <a:prstGeom prst="rect">
            <a:avLst/>
          </a:prstGeom>
          <a:ln>
            <a:noFill/>
          </a:ln>
        </p:spPr>
      </p:pic>
      <p:pic>
        <p:nvPicPr>
          <p:cNvPr id="234" name="Picture 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43600" y="1221840"/>
            <a:ext cx="1830240" cy="1251720"/>
          </a:xfrm>
          <a:prstGeom prst="rect">
            <a:avLst/>
          </a:prstGeom>
          <a:ln>
            <a:noFill/>
          </a:ln>
        </p:spPr>
      </p:pic>
      <p:pic>
        <p:nvPicPr>
          <p:cNvPr id="235" name="Picture 3"/>
          <p:cNvPicPr/>
          <p:nvPr/>
        </p:nvPicPr>
        <p:blipFill>
          <a:blip r:embed="rId7"/>
          <a:stretch/>
        </p:blipFill>
        <p:spPr>
          <a:xfrm>
            <a:off x="3567960" y="2473920"/>
            <a:ext cx="1550160" cy="811800"/>
          </a:xfrm>
          <a:prstGeom prst="rect">
            <a:avLst/>
          </a:prstGeom>
          <a:ln>
            <a:noFill/>
          </a:ln>
        </p:spPr>
      </p:pic>
      <p:pic>
        <p:nvPicPr>
          <p:cNvPr id="236" name="Picture 4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00" y="-62280"/>
            <a:ext cx="2979000" cy="38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0" y="-171360"/>
            <a:ext cx="9143640" cy="39808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8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0" name="Изображение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241" name="CustomShape 4"/>
          <p:cNvSpPr/>
          <p:nvPr/>
        </p:nvSpPr>
        <p:spPr>
          <a:xfrm>
            <a:off x="560520" y="3914280"/>
            <a:ext cx="8257680" cy="5882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Raleway"/>
              </a:rPr>
              <a:t>НАТУРАЛЬНЫЕ ВКУСОВЫЕ ДОБАВКИ</a:t>
            </a:r>
            <a:r>
              <a:t/>
            </a:r>
            <a:br/>
            <a:r>
              <a:rPr lang="ru-RU" sz="1400" b="1" strike="noStrike" spc="-1">
                <a:solidFill>
                  <a:srgbClr val="000000"/>
                </a:solidFill>
                <a:latin typeface="Raleway"/>
              </a:rPr>
              <a:t>АПЕЛЬСИН И МАНГО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42" name="Picture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8280" y="247680"/>
            <a:ext cx="3548880" cy="3548880"/>
          </a:xfrm>
          <a:prstGeom prst="rect">
            <a:avLst/>
          </a:prstGeom>
          <a:ln>
            <a:noFill/>
          </a:ln>
        </p:spPr>
      </p:pic>
      <p:pic>
        <p:nvPicPr>
          <p:cNvPr id="243" name="Рисунок 1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71040" y="1819080"/>
            <a:ext cx="2636640" cy="1977480"/>
          </a:xfrm>
          <a:prstGeom prst="rect">
            <a:avLst/>
          </a:prstGeom>
          <a:ln>
            <a:noFill/>
          </a:ln>
        </p:spPr>
      </p:pic>
      <p:pic>
        <p:nvPicPr>
          <p:cNvPr id="244" name="Рисунок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120" y="450360"/>
            <a:ext cx="2468520" cy="335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"/>
          <p:cNvPicPr/>
          <p:nvPr/>
        </p:nvPicPr>
        <p:blipFill>
          <a:blip r:embed="rId3"/>
          <a:stretch/>
        </p:blipFill>
        <p:spPr>
          <a:xfrm>
            <a:off x="4378320" y="881280"/>
            <a:ext cx="3000600" cy="781200"/>
          </a:xfrm>
          <a:prstGeom prst="rect">
            <a:avLst/>
          </a:prstGeom>
          <a:ln>
            <a:noFill/>
          </a:ln>
        </p:spPr>
      </p:pic>
      <p:pic>
        <p:nvPicPr>
          <p:cNvPr id="246" name="Picture 3"/>
          <p:cNvPicPr/>
          <p:nvPr/>
        </p:nvPicPr>
        <p:blipFill>
          <a:blip r:embed="rId4"/>
          <a:stretch/>
        </p:blipFill>
        <p:spPr>
          <a:xfrm>
            <a:off x="7321320" y="508680"/>
            <a:ext cx="1493640" cy="101736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4358160" y="2007720"/>
            <a:ext cx="4339080" cy="344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DF6317"/>
                </a:solidFill>
                <a:latin typeface="Calibri"/>
              </a:rPr>
              <a:t>1 МИНУТА – И ГОТОВО!</a:t>
            </a:r>
            <a:r>
              <a:t/>
            </a:r>
            <a:br/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Просто залейте водой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1 мерную ложку порошка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или 1 пакет (25 г) и размешайте.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248" name="Picture 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67480" y="1924560"/>
            <a:ext cx="1390320" cy="2081880"/>
          </a:xfrm>
          <a:prstGeom prst="rect">
            <a:avLst/>
          </a:prstGeom>
          <a:ln>
            <a:noFill/>
          </a:ln>
        </p:spPr>
      </p:pic>
      <p:pic>
        <p:nvPicPr>
          <p:cNvPr id="249" name="Рисунок 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3720" y="743040"/>
            <a:ext cx="3454920" cy="345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Рисунок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20"/>
            <a:ext cx="3000960" cy="4177440"/>
          </a:xfrm>
          <a:prstGeom prst="rect">
            <a:avLst/>
          </a:prstGeom>
          <a:ln w="15840"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0" y="4225680"/>
            <a:ext cx="9143640" cy="917280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2" name="CustomShape 2"/>
          <p:cNvSpPr/>
          <p:nvPr/>
        </p:nvSpPr>
        <p:spPr>
          <a:xfrm>
            <a:off x="346320" y="4342320"/>
            <a:ext cx="8451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Преимущества продукта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4183200" y="411480"/>
            <a:ext cx="4614120" cy="404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DF6317"/>
                </a:solidFill>
                <a:latin typeface="Calibri"/>
              </a:rPr>
              <a:t>ЯРКИЙ ФРУКТОВО-ЦИТРУСОВЫЙ ВКУС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натуральный вкус апельсина и манго</a:t>
            </a:r>
            <a:r>
              <a:t/>
            </a:r>
            <a:br/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DF6317"/>
                </a:solidFill>
                <a:latin typeface="Calibri"/>
              </a:rPr>
              <a:t>БЫСТРЫЙ И СТАБИЛЬНЫЙ ПРИТОК ЭНЕРГИИ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гармоничная комбинация компонентов для бодрости и выносливости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DF6317"/>
                </a:solidFill>
                <a:latin typeface="Calibri"/>
              </a:rPr>
              <a:t>КОФЕИН НАТУРАЛЬНОГО ПРОИСХОЖДЕНИЯ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из экстрактов гуараны и зеленого чая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DF6317"/>
                </a:solidFill>
                <a:latin typeface="Calibri"/>
              </a:rPr>
              <a:t>ОТСУТСТВИЕ ПОБОЧНЫХ ЭФФЕКТОВ,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свойственных энергетикам с синтетическим кофеином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1600" b="0" strike="noStrike" spc="-1">
              <a:latin typeface="Arial"/>
            </a:endParaRPr>
          </a:p>
        </p:txBody>
      </p:sp>
      <p:pic>
        <p:nvPicPr>
          <p:cNvPr id="254" name="Picture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51120" y="1936440"/>
            <a:ext cx="2598840" cy="2598840"/>
          </a:xfrm>
          <a:prstGeom prst="rect">
            <a:avLst/>
          </a:prstGeom>
          <a:ln>
            <a:noFill/>
          </a:ln>
        </p:spPr>
      </p:pic>
      <p:pic>
        <p:nvPicPr>
          <p:cNvPr id="255" name="Picture 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50680" y="4225680"/>
            <a:ext cx="2898720" cy="756000"/>
          </a:xfrm>
          <a:prstGeom prst="rect">
            <a:avLst/>
          </a:prstGeom>
          <a:ln>
            <a:noFill/>
          </a:ln>
        </p:spPr>
      </p:pic>
      <p:pic>
        <p:nvPicPr>
          <p:cNvPr id="256" name="Picture 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01880" y="3950280"/>
            <a:ext cx="1495440" cy="101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328200" y="4461120"/>
            <a:ext cx="248688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ts val="2375"/>
              </a:lnSpc>
            </a:pPr>
            <a:r>
              <a:rPr lang="ru-RU" sz="1200" b="0" strike="noStrike" spc="52">
                <a:solidFill>
                  <a:srgbClr val="F2F2F2"/>
                </a:solidFill>
                <a:latin typeface="Calibri"/>
              </a:rPr>
              <a:t>CORAL-CLUB.COM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58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9"/>
          <a:stretch/>
        </p:blipFill>
        <p:spPr>
          <a:xfrm>
            <a:off x="0" y="-491400"/>
            <a:ext cx="9143640" cy="563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-20880" y="2520"/>
            <a:ext cx="9153000" cy="514332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D875538-3679-412D-9B4F-49E4A0D44272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21" name="Изображение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-20880" y="2160"/>
            <a:ext cx="9164520" cy="1449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279360" y="315360"/>
            <a:ext cx="8464320" cy="97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546422"/>
                </a:solidFill>
                <a:latin typeface="Calibri"/>
              </a:rPr>
              <a:t>Недостаток  энергии, физическая усталость и подавленное эмоциональное состояние стало обыденностью в наши дни.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124" name="Рисунок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28440" y="2674440"/>
            <a:ext cx="3718800" cy="248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5" name="Рисунок 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95880" y="1462320"/>
            <a:ext cx="3633480" cy="242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6" name="Рисунок 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20880" y="2725200"/>
            <a:ext cx="3632400" cy="2422800"/>
          </a:xfrm>
          <a:prstGeom prst="rect">
            <a:avLst/>
          </a:prstGeom>
          <a:ln>
            <a:noFill/>
          </a:ln>
          <a:effectLst>
            <a:outerShdw blurRad="292100" dist="139700" dir="2700000" sx="102000" sy="102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3328200" y="4461120"/>
            <a:ext cx="248688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ts val="2375"/>
              </a:lnSpc>
            </a:pPr>
            <a:r>
              <a:rPr lang="ru-RU" sz="1200" b="0" strike="noStrike" spc="52">
                <a:solidFill>
                  <a:srgbClr val="F2F2F2"/>
                </a:solidFill>
                <a:latin typeface="Calibri"/>
              </a:rPr>
              <a:t>CORAL-CLUB.COM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60" name="Изображение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3505320" y="713880"/>
            <a:ext cx="5638320" cy="377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ts val="5941"/>
              </a:lnSpc>
            </a:pPr>
            <a:r>
              <a:rPr lang="ru-RU" sz="2000" b="1" strike="noStrike" spc="239">
                <a:solidFill>
                  <a:srgbClr val="FF6600"/>
                </a:solidFill>
                <a:latin typeface="Raleway"/>
              </a:rPr>
              <a:t>Synergizer 500 г/25 г</a:t>
            </a:r>
            <a:endParaRPr lang="ru-RU" sz="2000" b="0" strike="noStrike" spc="-1">
              <a:latin typeface="Arial"/>
            </a:endParaRPr>
          </a:p>
          <a:p>
            <a:pPr marL="12600" algn="ctr">
              <a:lnSpc>
                <a:spcPts val="5941"/>
              </a:lnSpc>
            </a:pPr>
            <a:r>
              <a:rPr lang="ru-RU" sz="2000" b="1" strike="noStrike" spc="239">
                <a:solidFill>
                  <a:srgbClr val="000000"/>
                </a:solidFill>
                <a:latin typeface="Raleway"/>
              </a:rPr>
              <a:t>41,25/3,13 у.е. розничная цена</a:t>
            </a:r>
            <a:endParaRPr lang="ru-RU" sz="2000" b="0" strike="noStrike" spc="-1">
              <a:latin typeface="Arial"/>
            </a:endParaRPr>
          </a:p>
          <a:p>
            <a:pPr marL="12600" algn="ctr">
              <a:lnSpc>
                <a:spcPts val="5941"/>
              </a:lnSpc>
            </a:pPr>
            <a:r>
              <a:rPr lang="ru-RU" sz="2000" b="1" strike="noStrike" spc="239">
                <a:solidFill>
                  <a:srgbClr val="000000"/>
                </a:solidFill>
                <a:latin typeface="Raleway"/>
              </a:rPr>
              <a:t>33/2,5 у.е. клубная цена</a:t>
            </a:r>
            <a:endParaRPr lang="ru-RU" sz="2000" b="0" strike="noStrike" spc="-1">
              <a:latin typeface="Arial"/>
            </a:endParaRPr>
          </a:p>
          <a:p>
            <a:pPr marL="12600" algn="ctr">
              <a:lnSpc>
                <a:spcPts val="5941"/>
              </a:lnSpc>
            </a:pPr>
            <a:r>
              <a:rPr lang="ru-RU" sz="2000" b="1" strike="noStrike" spc="239">
                <a:solidFill>
                  <a:srgbClr val="000000"/>
                </a:solidFill>
                <a:latin typeface="Raleway"/>
              </a:rPr>
              <a:t>19/1,5 баллов</a:t>
            </a:r>
            <a:endParaRPr lang="ru-RU" sz="2000" b="0" strike="noStrike" spc="-1">
              <a:latin typeface="Arial"/>
            </a:endParaRPr>
          </a:p>
          <a:p>
            <a:pPr marL="12600" algn="ctr">
              <a:lnSpc>
                <a:spcPts val="5941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262" name="Picture 2"/>
          <p:cNvPicPr/>
          <p:nvPr/>
        </p:nvPicPr>
        <p:blipFill>
          <a:blip r:embed="rId4"/>
          <a:stretch/>
        </p:blipFill>
        <p:spPr>
          <a:xfrm>
            <a:off x="290520" y="315360"/>
            <a:ext cx="3922920" cy="392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Изображение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pic>
        <p:nvPicPr>
          <p:cNvPr id="128" name="Picture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06"/>
          <a:stretch/>
        </p:blipFill>
        <p:spPr>
          <a:xfrm>
            <a:off x="3419872" y="1059582"/>
            <a:ext cx="5199074" cy="3570670"/>
          </a:xfrm>
          <a:prstGeom prst="rect">
            <a:avLst/>
          </a:prstGeom>
          <a:ln>
            <a:noFill/>
          </a:ln>
        </p:spPr>
      </p:pic>
      <p:pic>
        <p:nvPicPr>
          <p:cNvPr id="129" name="Picture 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59832" y="3479430"/>
            <a:ext cx="1728192" cy="1442858"/>
          </a:xfrm>
          <a:prstGeom prst="rect">
            <a:avLst/>
          </a:prstGeom>
          <a:ln>
            <a:noFill/>
          </a:ln>
        </p:spPr>
      </p:pic>
      <p:pic>
        <p:nvPicPr>
          <p:cNvPr id="130" name="Picture 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7643" y="3291830"/>
            <a:ext cx="2333880" cy="1630458"/>
          </a:xfrm>
          <a:prstGeom prst="rect">
            <a:avLst/>
          </a:prstGeom>
          <a:ln>
            <a:noFill/>
          </a:ln>
        </p:spPr>
      </p:pic>
      <p:pic>
        <p:nvPicPr>
          <p:cNvPr id="131" name="Picture 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flipH="1" flipV="1">
            <a:off x="251520" y="344042"/>
            <a:ext cx="643696" cy="585502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1003320" y="333720"/>
            <a:ext cx="50608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Многие из нас в  этой ситуации  тянутся за привычным  «энергетиком», не задумываясь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о его составе…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31400" y="0"/>
            <a:ext cx="9153000" cy="514332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392A5C-2A77-4FA8-86A9-DCAC1CC412D7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35" name="Изображение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pic>
        <p:nvPicPr>
          <p:cNvPr id="136" name="Picture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00080" y="678960"/>
            <a:ext cx="4152600" cy="2891520"/>
          </a:xfrm>
          <a:prstGeom prst="rect">
            <a:avLst/>
          </a:prstGeom>
          <a:ln>
            <a:noFill/>
          </a:ln>
        </p:spPr>
      </p:pic>
      <p:pic>
        <p:nvPicPr>
          <p:cNvPr id="137" name="Picture 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5080" y="4139640"/>
            <a:ext cx="711720" cy="71172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1588680" y="4036680"/>
            <a:ext cx="69984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Результат: резкий приток энергии и возбуждение </a:t>
            </a:r>
            <a:r>
              <a:rPr lang="ru-RU" sz="2400" b="1" strike="noStrike" spc="-1">
                <a:solidFill>
                  <a:srgbClr val="546422"/>
                </a:solidFill>
                <a:latin typeface="Calibri"/>
              </a:rPr>
              <a:t>быстро</a:t>
            </a: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546422"/>
                </a:solidFill>
                <a:latin typeface="Calibri"/>
              </a:rPr>
              <a:t>сменяются упадком сил, усталостью.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39" name="Picture 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0" y="353880"/>
            <a:ext cx="1588320" cy="2962440"/>
          </a:xfrm>
          <a:prstGeom prst="rect">
            <a:avLst/>
          </a:prstGeom>
          <a:ln>
            <a:noFill/>
          </a:ln>
        </p:spPr>
      </p:pic>
      <p:pic>
        <p:nvPicPr>
          <p:cNvPr id="140" name="Picture 4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840" y="614880"/>
            <a:ext cx="1735200" cy="2466360"/>
          </a:xfrm>
          <a:prstGeom prst="rect">
            <a:avLst/>
          </a:prstGeom>
          <a:ln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1619640" y="1324080"/>
            <a:ext cx="780120" cy="708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0A6CC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726800" y="2520"/>
            <a:ext cx="4376520" cy="368568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" name="Изображение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pic>
        <p:nvPicPr>
          <p:cNvPr id="144" name="Рисунок 1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9" t="2915" r="7783" b="1284"/>
          <a:stretch/>
        </p:blipFill>
        <p:spPr>
          <a:xfrm>
            <a:off x="151141" y="987574"/>
            <a:ext cx="2936304" cy="4145165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3326760" y="378720"/>
            <a:ext cx="5002920" cy="43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C00000"/>
                </a:solidFill>
                <a:latin typeface="Calibri"/>
              </a:rPr>
              <a:t>Возможно ли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C00000"/>
                </a:solidFill>
                <a:latin typeface="Calibri"/>
              </a:rPr>
              <a:t>получить энергию более «</a:t>
            </a:r>
            <a:r>
              <a:rPr lang="ru-RU" sz="2800" b="1" strike="noStrike" spc="-1" dirty="0" err="1">
                <a:solidFill>
                  <a:srgbClr val="C00000"/>
                </a:solidFill>
                <a:latin typeface="Calibri"/>
              </a:rPr>
              <a:t>экологичным</a:t>
            </a:r>
            <a:r>
              <a:rPr lang="ru-RU" sz="2800" b="1" strike="noStrike" spc="-1" dirty="0">
                <a:solidFill>
                  <a:srgbClr val="C00000"/>
                </a:solidFill>
                <a:latin typeface="Calibri"/>
              </a:rPr>
              <a:t>» способом?</a:t>
            </a:r>
            <a:r>
              <a:rPr dirty="0"/>
              <a:t/>
            </a:r>
            <a:br>
              <a:rPr dirty="0"/>
            </a:b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без нервного перевозбуждения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без стресса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без отложенной усталости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без раздражительности и беспокойства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CBC4049-4C54-4A13-987E-4C89AA72E9E3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47" name="Изображение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9960" y="1113840"/>
            <a:ext cx="3045960" cy="4029120"/>
          </a:xfrm>
          <a:prstGeom prst="rect">
            <a:avLst/>
          </a:prstGeom>
          <a:ln>
            <a:noFill/>
          </a:ln>
        </p:spPr>
      </p:pic>
      <p:pic>
        <p:nvPicPr>
          <p:cNvPr id="149" name="Picture 2"/>
          <p:cNvPicPr/>
          <p:nvPr/>
        </p:nvPicPr>
        <p:blipFill>
          <a:blip r:embed="rId5"/>
          <a:stretch/>
        </p:blipFill>
        <p:spPr>
          <a:xfrm>
            <a:off x="3484440" y="733320"/>
            <a:ext cx="3936960" cy="1030320"/>
          </a:xfrm>
          <a:prstGeom prst="rect">
            <a:avLst/>
          </a:prstGeom>
          <a:ln>
            <a:noFill/>
          </a:ln>
        </p:spPr>
      </p:pic>
      <p:pic>
        <p:nvPicPr>
          <p:cNvPr id="150" name="Picture 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84440" y="2035440"/>
            <a:ext cx="2943000" cy="2943000"/>
          </a:xfrm>
          <a:prstGeom prst="rect">
            <a:avLst/>
          </a:prstGeom>
          <a:ln>
            <a:noFill/>
          </a:ln>
        </p:spPr>
      </p:pic>
      <p:pic>
        <p:nvPicPr>
          <p:cNvPr id="151" name="Picture 3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34040" y="2673000"/>
            <a:ext cx="1470600" cy="2201760"/>
          </a:xfrm>
          <a:prstGeom prst="rect">
            <a:avLst/>
          </a:prstGeom>
          <a:ln>
            <a:noFill/>
          </a:ln>
        </p:spPr>
      </p:pic>
      <p:pic>
        <p:nvPicPr>
          <p:cNvPr id="152" name="Picture 2"/>
          <p:cNvPicPr/>
          <p:nvPr/>
        </p:nvPicPr>
        <p:blipFill>
          <a:blip r:embed="rId8"/>
          <a:stretch/>
        </p:blipFill>
        <p:spPr>
          <a:xfrm>
            <a:off x="7285680" y="690840"/>
            <a:ext cx="1572840" cy="107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6CB49AC-AFF3-460C-B431-9D2F348DC98E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7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54" name="Изображение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4051080" y="325080"/>
            <a:ext cx="4917960" cy="474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Calibri"/>
              </a:rPr>
              <a:t>Синерджайзер </a:t>
            </a:r>
            <a:r>
              <a:t/>
            </a:r>
            <a:br/>
            <a:r>
              <a:rPr lang="ru-RU" sz="2400" b="1" strike="noStrike" spc="-1">
                <a:solidFill>
                  <a:srgbClr val="7030A0"/>
                </a:solidFill>
                <a:latin typeface="Calibri"/>
              </a:rPr>
              <a:t>со вкусом апельсина и манго</a:t>
            </a:r>
            <a:r>
              <a:t/>
            </a:r>
            <a:br/>
            <a:r>
              <a:t/>
            </a:r>
            <a:br/>
            <a:r>
              <a:rPr lang="ru-RU" sz="1600" b="1" strike="noStrike" spc="-1">
                <a:solidFill>
                  <a:srgbClr val="C00000"/>
                </a:solidFill>
                <a:latin typeface="Calibri"/>
              </a:rPr>
              <a:t>Дарит силы и мотивацию – для спорта, </a:t>
            </a:r>
            <a:r>
              <a:t/>
            </a:r>
            <a:br/>
            <a:r>
              <a:rPr lang="ru-RU" sz="1600" b="1" strike="noStrike" spc="-1">
                <a:solidFill>
                  <a:srgbClr val="C00000"/>
                </a:solidFill>
                <a:latin typeface="Calibri"/>
              </a:rPr>
              <a:t>работы, учебы.</a:t>
            </a:r>
            <a:r>
              <a:t/>
            </a:r>
            <a:br/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alibri"/>
              </a:rPr>
              <a:t>Улучшает работу головного мозга: память, сообразительность, реакцию, способность </a:t>
            </a:r>
            <a:r>
              <a:t/>
            </a:r>
            <a:br/>
            <a:r>
              <a:rPr lang="ru-RU" sz="1600" b="1" strike="noStrike" spc="-1">
                <a:solidFill>
                  <a:srgbClr val="C00000"/>
                </a:solidFill>
                <a:latin typeface="Calibri"/>
              </a:rPr>
              <a:t>к концентрации.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alibri"/>
              </a:rPr>
              <a:t>Заряжает энергией без побочных эффектов: нервного перевозбуждения, стресса, </a:t>
            </a:r>
            <a:r>
              <a:t/>
            </a:r>
            <a:br/>
            <a:r>
              <a:rPr lang="ru-RU" sz="1600" b="1" strike="noStrike" spc="-1">
                <a:solidFill>
                  <a:srgbClr val="C00000"/>
                </a:solidFill>
                <a:latin typeface="Calibri"/>
              </a:rPr>
              <a:t>последующего упадка сил.</a:t>
            </a:r>
            <a:r>
              <a:t/>
            </a:r>
            <a:br/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56" name="Picture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16040" y="1504800"/>
            <a:ext cx="429480" cy="429480"/>
          </a:xfrm>
          <a:prstGeom prst="rect">
            <a:avLst/>
          </a:prstGeom>
          <a:ln>
            <a:noFill/>
          </a:ln>
        </p:spPr>
      </p:pic>
      <p:pic>
        <p:nvPicPr>
          <p:cNvPr id="157" name="Picture 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04880" y="2156400"/>
            <a:ext cx="449640" cy="449640"/>
          </a:xfrm>
          <a:prstGeom prst="rect">
            <a:avLst/>
          </a:prstGeom>
          <a:ln>
            <a:noFill/>
          </a:ln>
        </p:spPr>
      </p:pic>
      <p:pic>
        <p:nvPicPr>
          <p:cNvPr id="158" name="Picture 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53760" y="3078000"/>
            <a:ext cx="500400" cy="500400"/>
          </a:xfrm>
          <a:prstGeom prst="rect">
            <a:avLst/>
          </a:prstGeom>
          <a:ln>
            <a:noFill/>
          </a:ln>
        </p:spPr>
      </p:pic>
      <p:sp>
        <p:nvSpPr>
          <p:cNvPr id="159" name="CustomShape 3"/>
          <p:cNvSpPr/>
          <p:nvPr/>
        </p:nvSpPr>
        <p:spPr>
          <a:xfrm>
            <a:off x="371520" y="4312800"/>
            <a:ext cx="41900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 упаковка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= 500 г порошка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 порционная упаковка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= 25 г порошка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60" name="Picture 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92" r="10617"/>
          <a:stretch/>
        </p:blipFill>
        <p:spPr>
          <a:xfrm>
            <a:off x="102960" y="530640"/>
            <a:ext cx="2893680" cy="365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-9360" y="2520"/>
            <a:ext cx="9153000" cy="514332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8C6A10E-1D32-4B2D-8F7C-98891555661D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63" name="Изображение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80" y="2520"/>
            <a:ext cx="9189360" cy="514044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3114000" y="1279440"/>
            <a:ext cx="6068880" cy="3863160"/>
          </a:xfrm>
          <a:prstGeom prst="rect">
            <a:avLst/>
          </a:prstGeom>
          <a:solidFill>
            <a:schemeClr val="bg1"/>
          </a:solidFill>
          <a:ln>
            <a:solidFill>
              <a:srgbClr val="0A6CC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6" name="Рисунок 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40120" y="480960"/>
            <a:ext cx="4914720" cy="128160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3509280" y="2289960"/>
            <a:ext cx="543960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Стремится повысить свою работоспособность, получить заряд бодрости и энергии.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Нуждается в дополнительной мотивации 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для спортивных тренировок и активных занятий.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Хочет найти здоровую альтернативу кофе 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и стандартным энергетическим напиткам.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3456720" y="1542600"/>
            <a:ext cx="4715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C0000"/>
                </a:solidFill>
                <a:latin typeface="Calibri"/>
              </a:rPr>
              <a:t>РЕКОМЕНДОВАН ВСЕМ, КТО: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69" name="Рисунок 1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41280" y="550800"/>
            <a:ext cx="1576440" cy="107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-14400" y="0"/>
            <a:ext cx="9143640" cy="39808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1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3" name="Изображение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1260000" y="4105800"/>
            <a:ext cx="7812360" cy="5882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Raleway"/>
              </a:rPr>
              <a:t>ВИТАМИНЫ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Raleway"/>
              </a:rPr>
              <a:t>В1, В2, В3, В5, В6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75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70120" y="591120"/>
            <a:ext cx="2499120" cy="1542600"/>
          </a:xfrm>
          <a:prstGeom prst="rect">
            <a:avLst/>
          </a:prstGeom>
          <a:ln>
            <a:noFill/>
          </a:ln>
        </p:spPr>
      </p:pic>
      <p:pic>
        <p:nvPicPr>
          <p:cNvPr id="176" name="Picture 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86240" y="2275560"/>
            <a:ext cx="1023840" cy="102384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71280" y="33480"/>
            <a:ext cx="2628720" cy="3947400"/>
          </a:xfrm>
          <a:prstGeom prst="rect">
            <a:avLst/>
          </a:prstGeom>
          <a:ln>
            <a:noFill/>
          </a:ln>
        </p:spPr>
      </p:pic>
      <p:pic>
        <p:nvPicPr>
          <p:cNvPr id="178" name="Picture 2"/>
          <p:cNvPicPr/>
          <p:nvPr/>
        </p:nvPicPr>
        <p:blipFill>
          <a:blip r:embed="rId7"/>
          <a:stretch/>
        </p:blipFill>
        <p:spPr>
          <a:xfrm>
            <a:off x="78840" y="219600"/>
            <a:ext cx="3828600" cy="382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41069</TotalTime>
  <Words>873</Words>
  <Application>Microsoft Office PowerPoint</Application>
  <PresentationFormat>Экран (16:9)</PresentationFormat>
  <Paragraphs>148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Ergun Kayis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Mirije Shefiti</dc:creator>
  <cp:lastModifiedBy>Ширимова Ольга</cp:lastModifiedBy>
  <cp:revision>1616</cp:revision>
  <cp:lastPrinted>2015-03-02T20:38:25Z</cp:lastPrinted>
  <dcterms:created xsi:type="dcterms:W3CDTF">2014-07-08T04:55:45Z</dcterms:created>
  <dcterms:modified xsi:type="dcterms:W3CDTF">2018-07-23T12:50:06Z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Ergun Kayis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20</vt:i4>
  </property>
  <property fmtid="{D5CDD505-2E9C-101B-9397-08002B2CF9AE}" pid="9" name="PresentationFormat">
    <vt:lpwstr>Экран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20</vt:i4>
  </property>
</Properties>
</file>