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2.xml" ContentType="application/vnd.openxmlformats-officedocument.drawingml.char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media/image57.png" ContentType="image/png"/>
  <Override PartName="/ppt/media/image1.png" ContentType="image/png"/>
  <Override PartName="/ppt/media/image58.png" ContentType="image/png"/>
  <Override PartName="/ppt/media/image2.png" ContentType="image/png"/>
  <Override PartName="/ppt/media/image4.jpeg" ContentType="image/jpeg"/>
  <Override PartName="/ppt/media/image59.png" ContentType="image/png"/>
  <Override PartName="/ppt/media/image3.png" ContentType="image/png"/>
  <Override PartName="/ppt/media/image71.png" ContentType="image/png"/>
  <Override PartName="/ppt/media/image5.png" ContentType="image/png"/>
  <Override PartName="/ppt/media/image72.png" ContentType="image/png"/>
  <Override PartName="/ppt/media/image6.png" ContentType="image/png"/>
  <Override PartName="/ppt/media/image73.png" ContentType="image/png"/>
  <Override PartName="/ppt/media/image7.png" ContentType="image/png"/>
  <Override PartName="/ppt/media/image74.png" ContentType="image/png"/>
  <Override PartName="/ppt/media/image8.png" ContentType="image/png"/>
  <Override PartName="/ppt/media/image75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jpeg" ContentType="image/jpeg"/>
  <Override PartName="/ppt/media/image37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0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media/image88.png" ContentType="image/png"/>
  <Override PartName="/ppt/media/image89.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8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x="24384000" cy="13716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presProps" Target="presProps.xml"/>
</Relationships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300814250474797"/>
          <c:y val="0.038877755511022"/>
          <c:w val="0.964854067977908"/>
          <c:h val="0.8919839679358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e13b3e"/>
            </a:solidFill>
            <a:ln w="9360">
              <a:solidFill>
                <a:srgbClr val="f9f9f9"/>
              </a:solidFill>
              <a:round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Lucida Grande"/>
                    <a:ea typeface="Lucida Grande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7"/>
                <c:pt idx="0">
                  <c:v>Австрия</c:v>
                </c:pt>
                <c:pt idx="1">
                  <c:v>Франция</c:v>
                </c:pt>
                <c:pt idx="2">
                  <c:v>Германия</c:v>
                </c:pt>
                <c:pt idx="3">
                  <c:v>Голландия</c:v>
                </c:pt>
                <c:pt idx="4">
                  <c:v>Испания</c:v>
                </c:pt>
                <c:pt idx="5">
                  <c:v>Турция</c:v>
                </c:pt>
                <c:pt idx="6">
                  <c:v>Россия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12</c:v>
                </c:pt>
                <c:pt idx="1">
                  <c:v>5</c:v>
                </c:pt>
                <c:pt idx="2">
                  <c:v>17</c:v>
                </c:pt>
                <c:pt idx="3">
                  <c:v>9</c:v>
                </c:pt>
                <c:pt idx="6">
                  <c:v>56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Недостаток</c:v>
                </c:pt>
              </c:strCache>
            </c:strRef>
          </c:tx>
          <c:spPr>
            <a:solidFill>
              <a:srgbClr val="e9c33a"/>
            </a:solidFill>
            <a:ln w="9360">
              <a:solidFill>
                <a:srgbClr val="f9f9f9"/>
              </a:solidFill>
              <a:round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Lucida Grande"/>
                    <a:ea typeface="Lucida Grande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7"/>
                <c:pt idx="0">
                  <c:v>Австрия</c:v>
                </c:pt>
                <c:pt idx="1">
                  <c:v>Франция</c:v>
                </c:pt>
                <c:pt idx="2">
                  <c:v>Германия</c:v>
                </c:pt>
                <c:pt idx="3">
                  <c:v>Голландия</c:v>
                </c:pt>
                <c:pt idx="4">
                  <c:v>Испания</c:v>
                </c:pt>
                <c:pt idx="5">
                  <c:v>Турция</c:v>
                </c:pt>
                <c:pt idx="6">
                  <c:v>Россия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7"/>
                <c:pt idx="0">
                  <c:v>38</c:v>
                </c:pt>
                <c:pt idx="1">
                  <c:v>42</c:v>
                </c:pt>
                <c:pt idx="2">
                  <c:v>57</c:v>
                </c:pt>
                <c:pt idx="3">
                  <c:v>37</c:v>
                </c:pt>
                <c:pt idx="4">
                  <c:v>32</c:v>
                </c:pt>
                <c:pt idx="5">
                  <c:v>74</c:v>
                </c:pt>
                <c:pt idx="6">
                  <c:v>84</c:v>
                </c:pt>
              </c:numCache>
            </c:numRef>
          </c:val>
        </c:ser>
        <c:gapWidth val="150"/>
        <c:overlap val="0"/>
        <c:axId val="99865059"/>
        <c:axId val="75981036"/>
      </c:barChart>
      <c:catAx>
        <c:axId val="99865059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600">
            <a:solidFill>
              <a:srgbClr val="888888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000000"/>
                </a:solidFill>
                <a:latin typeface="Helvetica Light"/>
                <a:ea typeface="Lucida Grande"/>
              </a:defRPr>
            </a:pPr>
          </a:p>
        </c:txPr>
        <c:crossAx val="75981036"/>
        <c:crosses val="autoZero"/>
        <c:auto val="1"/>
        <c:lblAlgn val="ctr"/>
        <c:lblOffset val="100"/>
        <c:noMultiLvlLbl val="0"/>
      </c:catAx>
      <c:valAx>
        <c:axId val="75981036"/>
        <c:scaling>
          <c:orientation val="minMax"/>
        </c:scaling>
        <c:delete val="0"/>
        <c:axPos val="l"/>
        <c:majorGridlines>
          <c:spPr>
            <a:ln w="12600">
              <a:solidFill>
                <a:srgbClr val="888888"/>
              </a:solidFill>
              <a:round/>
            </a:ln>
          </c:spPr>
        </c:majorGridlines>
        <c:numFmt formatCode="#,##0" sourceLinked="0"/>
        <c:majorTickMark val="out"/>
        <c:minorTickMark val="none"/>
        <c:tickLblPos val="nextTo"/>
        <c:spPr>
          <a:ln w="12600">
            <a:solidFill>
              <a:srgbClr val="888888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000000"/>
                </a:solidFill>
                <a:latin typeface="Arial"/>
                <a:ea typeface="Lucida Grande"/>
              </a:defRPr>
            </a:pPr>
          </a:p>
        </c:txPr>
        <c:crossAx val="99865059"/>
        <c:crosses val="autoZero"/>
        <c:crossBetween val="between"/>
        <c:majorUnit val="10"/>
        <c:minorUnit val="5"/>
      </c:valAx>
      <c:spPr>
        <a:noFill/>
        <a:ln w="12600">
          <a:noFill/>
        </a:ln>
      </c:spPr>
    </c:plotArea>
    <c:plotVisOnly val="1"/>
    <c:dispBlanksAs val="gap"/>
  </c:chart>
  <c:spPr>
    <a:noFill/>
    <a:ln w="9360">
      <a:noFill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6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6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/>
            <a:fld id="{4551E4F8-16DE-40C9-A60B-F33D90B89F31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  <a:ea typeface="Arial"/>
              </a:rPr>
              <a:t>Munger K.L. et al. Serum 25-Hydroxyvitamin D Levels and Risk of Multiple Sclerosis // JAMA. American Medical Association, 2006. Vol. 296, № 23. P. 2832.</a:t>
            </a:r>
            <a:br/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  <a:ea typeface="Arial"/>
              </a:rPr>
              <a:t>Gillespie K.M. Type 1 diabetes: pathogenesis and prevention // Can. Med. Assoc. J. 2006. Vol. 175, № 2. P. 165–170.</a:t>
            </a:r>
            <a:br/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  <a:ea typeface="Arial"/>
              </a:rPr>
              <a:t>Ginde A.A., Mansbach J.M., Camargo C.A. Association Between Serum 25-Hydroxyvitamin D Level and Upper Respiratory Tract Infection in the Third National Health and Nutrition Examination Survey // Arch. Intern. Med. American Medical Association, 2009. Vol. 169, № 4. P. 384–390.</a:t>
            </a:r>
            <a:br/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  <a:ea typeface="Arial"/>
              </a:rPr>
              <a:t>Urashima M. et al. Randomized trial of vitamin D supplementation to prevent seasonal influenza A in schoolchildren // Am. J. Clin. Nutr. Narnia, 2010. Vol. 91, № 5. P. 1255–1260.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br/>
            <a:r>
              <a:rPr b="0" lang="ru-RU" sz="2000" spc="-1" strike="noStrike">
                <a:latin typeface="Arial"/>
                <a:ea typeface="Arial"/>
              </a:rPr>
              <a:t>Giovannucci E. et al. 25-Hydroxyvitamin D and Risk of Myocardial Infarction in Men&amp;lt;subtitle&amp;gt;A Prospective Study&amp;lt;/subtitle&amp;gt; // Arch. Intern. Med. American Medical Association, 2008. Vol. 168, № 11. P. 1174.</a:t>
            </a:r>
            <a:br/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  <a:ea typeface="Arial"/>
              </a:rPr>
              <a:t>Pilz S. et al. Association of Vitamin D Deficiency with Heart Failure and Sudden Cardiac Death in a Large Cross-Sectional Study of Patients Referred for Coronary Angiography // J. Clin. Endocrinol. Metab. Narnia, 2008. Vol. 93, № 10. P. 3927–3935.</a:t>
            </a:r>
            <a:br/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  <a:ea typeface="Arial"/>
              </a:rPr>
              <a:t>Pilz S. et al. Low Vitamin D Levels Predict Stroke in Patients Referred to Coronary Angiography // Stroke. Lippincott Williams &amp; Wilkins, 2008. Vol. 39, № 9. P. 2611–2613.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br/>
            <a:r>
              <a:rPr b="0" lang="ru-RU" sz="2000" spc="-1" strike="noStrike">
                <a:latin typeface="Arial"/>
                <a:ea typeface="Arial"/>
              </a:rPr>
              <a:t>Атейкин А.В., и соавт. Спорные теоретические и практические вопросы рахита у детей на современном этапе // Педиатрия. Журнал им.Г.Н.Сперанского. 2003. Vol. 82, № 4.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br/>
            <a:r>
              <a:rPr b="0" lang="ru-RU" sz="2000" spc="-1" strike="noStrike">
                <a:latin typeface="Arial"/>
                <a:ea typeface="Arial"/>
              </a:rPr>
              <a:t>Boonen S. et al. Need for Additional Calcium to Reduce the Risk of Hip Fracture with Vitamin D Supplementation: Evidence from a Comparative Metaanalysis of Randomized Controlled Trials // J. Clin. Endocrinol. Metab. Narnia, 2007. Vol. 92, № 4. P. 1415–1423.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br/>
            <a:r>
              <a:rPr b="0" lang="ru-RU" sz="2000" spc="-1" strike="noStrike">
                <a:latin typeface="Arial"/>
                <a:ea typeface="Arial"/>
              </a:rPr>
              <a:t>Bischoff-Ferrari H.A. et al. Prevention of Nonvertebral Fractures With Oral Vitamin D and Dose Dependency // Arch. Intern. Med. American Medical Association, 2009. Vol. 169, № 6. P. 551.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br/>
            <a:r>
              <a:rPr b="0" lang="ru-RU" sz="2000" spc="-1" strike="noStrike">
                <a:latin typeface="Arial"/>
                <a:ea typeface="Arial"/>
              </a:rPr>
              <a:t>Bischoff-Ferrari H.A. et al. Fall prevention with supplemental and active forms of vitamin D: a meta-analysis of randomised controlled trials. // BMJ. British Medical Journal Publishing Group, 2009. Vol. 339. P. b3692.</a:t>
            </a:r>
            <a:br/>
            <a:br/>
            <a:r>
              <a:rPr b="0" lang="ru-RU" sz="2000" spc="-1" strike="noStrike">
                <a:latin typeface="Arial"/>
                <a:ea typeface="Arial"/>
              </a:rPr>
              <a:t>Garland C.F. et al. Vitamin D for Cancer Prevention: Global Perspective // Ann. Epidemiol. Elsevier, 2009. Vol. 19, № 7. P. 468–483.</a:t>
            </a:r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  <a:ea typeface="Arial"/>
              </a:rPr>
              <a:t>Человеческий организм – очень сложная система, в которой все элементы находятся в постоянном взаимодействии. И от того, насколько слажена их работа, напрямую зависит здоровье и общее самочувствие человека. Эффективность витаминов способны усиливать «молекулы-помощники», или кофакторы. Это соединения, которые участвуют в биохимических процессах. К наиболее значимым кофакторам, усиливающим действие витамина D, относятся:</a:t>
            </a:r>
            <a:br/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1" lang="ru-RU" sz="2000" spc="-1" strike="noStrike">
                <a:latin typeface="Arial"/>
                <a:ea typeface="Arial"/>
              </a:rPr>
              <a:t>Кальций.</a:t>
            </a:r>
            <a:r>
              <a:rPr b="0" lang="ru-RU" sz="2000" spc="-1" strike="noStrike">
                <a:latin typeface="Arial"/>
                <a:ea typeface="Arial"/>
              </a:rPr>
              <a:t> Витамин D контролирует уровень кальция в организме. Минерал хорошо усваивается только при достаточном количестве витамина D. Поэтому эти два вещества неразрывно связаны друг с другом.</a:t>
            </a:r>
            <a:br/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1" lang="ru-RU" sz="2000" spc="-1" strike="noStrike">
                <a:latin typeface="Arial"/>
                <a:ea typeface="Arial"/>
              </a:rPr>
              <a:t>Магний</a:t>
            </a:r>
            <a:r>
              <a:rPr b="0" lang="ru-RU" sz="2000" spc="-1" strike="noStrike">
                <a:latin typeface="Arial"/>
                <a:ea typeface="Arial"/>
              </a:rPr>
              <a:t>. Этот элемент выполняет очень много функций. Например, он нужен для того, чтобы пища превращалась в энергию. Также магний участвует в усвоении кальция, фосфора, натрия, калия и витамина D. Восполнить дефицит магния можно не только с помощью добавок, но и включая в рацион питания такие продукты, как шпинат, орехи, семена, цельные зерна.</a:t>
            </a:r>
            <a:br/>
            <a:br/>
            <a:r>
              <a:rPr b="1" lang="ru-RU" sz="2000" spc="-1" strike="noStrike">
                <a:latin typeface="Arial"/>
                <a:ea typeface="Arial"/>
              </a:rPr>
              <a:t>Витамин К.</a:t>
            </a:r>
            <a:r>
              <a:rPr b="0" lang="ru-RU" sz="2000" spc="-1" strike="noStrike">
                <a:latin typeface="Arial"/>
                <a:ea typeface="Arial"/>
              </a:rPr>
              <a:t> Этот элемент отвечает за здоровье костей, а также повышает свертываемость крови, поэтому просто необходим человеческому организму. Если его не будет, люди начнут умирать от малейших травм. Витамины D и К работают вместе, когда дело касается правильного развития костной системы. Восполнить запасы витамина К можно с помощью таких продуктов, как кудрявая капуста, шпинат, печень, яйца и твердый сыр.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  <a:ea typeface="Arial"/>
              </a:rPr>
              <a:t>Цинк. Многофункциональный элемент. При его участии организм растет и развивается, в нем образовываются новые клетки, происходит борьба с инфекциями и полноценно усваиваются жиры, углеводы и белки. Также цинк облегчает усвоение витамина D и помогает кальцию попадать в костные ткани. Человек может получить этот элемент вместе с мясом, овощами и некоторыми зерновыми.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1" lang="ru-RU" sz="2000" spc="-1" strike="noStrike">
                <a:latin typeface="Arial"/>
                <a:ea typeface="Arial"/>
              </a:rPr>
              <a:t>Бор.</a:t>
            </a:r>
            <a:r>
              <a:rPr b="0" lang="ru-RU" sz="2000" spc="-1" strike="noStrike">
                <a:latin typeface="Arial"/>
                <a:ea typeface="Arial"/>
              </a:rPr>
              <a:t> Этого вещества человеку требуется совсем немного, но оно все равно незаменимо. Бор участвует в метаболизме и усвоении витамина D. Содержится в арахисовом масле, вине, авокадо, изюме и в некоторых листовых овощах.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  <a:ea typeface="Arial"/>
              </a:rPr>
              <a:t>Витамин А. Контролирует синтез белков. Совместно с витамином D участвует в работе генетического кода. Если у человека нехватка ретинола, то функциональность витамина D будет нарушена. Витамин А содержится в моркови, манго, печени, масле, сыре и молоке. Ретинол – жирорастворимое вещество и сильнейший антиоксидант. Если он поступает в организм из растительной пищи, то его следует комбинировать с жиросодержащей пищей. Так ретинол будет лучше усваиваться.</a:t>
            </a:r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42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  <a:ea typeface="Arial"/>
              </a:rPr>
              <a:t>Жирорастворимый витамин D считается именно природной формой элемента. Так как сам по себе витамин D — жирорастворимый, его поступление в организм в комплексе с кокосовым маслом наиболее естественно. Жирорастворимый колекальциферол имеет склонность накапливаться в печени или жировой ткани, что позволяет создавать своего рода запас витамина в организме.</a:t>
            </a:r>
            <a:br/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  <a:ea typeface="Arial"/>
              </a:rPr>
              <a:t>Кокосовое масло (МСТ) активно применяется в различных сферах жизни. Его применение в составе D-Spray будет полезно: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  <a:ea typeface="Arial"/>
              </a:rPr>
              <a:t>- для похудения;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  <a:ea typeface="Arial"/>
              </a:rPr>
              <a:t>- при нарушении пищеварения;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  <a:ea typeface="Arial"/>
              </a:rPr>
              <a:t>- при иммунодефиците;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  <a:ea typeface="Arial"/>
              </a:rPr>
              <a:t>- для обеспечения энергией во время занятий спортом;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  <a:ea typeface="Arial"/>
              </a:rPr>
              <a:t>- при когнитивных нарушениях (связанных с памятью, вниманием и т.д.).</a:t>
            </a:r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(*) Claire E. Williams, Elizabeth A. Williams, Bernard M. Corfe. Rate of change of circulating 25-hydroxyvitamin D following sublingual and capsular vitamin D preparations. European Journal of Clinical Nutrition. 23 September 2019.</a:t>
            </a:r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42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Витамин D существует в двух формах:</a:t>
            </a:r>
            <a:br/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Витамин D3 (колекальциферол) — синтезируется под действием ультрафиолетовых лучей в коже, а также содержится в животных продуктах.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Витамин D2 (эргокальциферол) — входит в состав некоторых растений, грибов и дрожжей.</a:t>
            </a:r>
            <a:br/>
            <a:br/>
            <a:r>
              <a:rPr b="0" lang="ru-RU" sz="2000" spc="-1" strike="noStrike">
                <a:latin typeface="Arial"/>
              </a:rPr>
              <a:t>Результаты научных исследований свидетельствуют от том что добавки с витамином D3 более эффективно повышает уровень витамина в крови, чем  с витамином D2 (*)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br/>
            <a:r>
              <a:rPr b="0" lang="ru-RU" sz="2000" spc="-1" strike="noStrike">
                <a:latin typeface="Arial"/>
              </a:rPr>
              <a:t>(*) Tripkovic L. et al. Comparison of vitamin D2 and vitamin D3 supplementation in raising serum 25-hydroxyvitamin D status: a systematic review and meta-analysis // Am. J. Clin. Nutr. 2012. Vol. 95, № 6. P. 1357–1364.</a:t>
            </a:r>
            <a:endParaRPr b="0" lang="ru-RU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5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1218960" y="7364160"/>
            <a:ext cx="219445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1218960" y="736416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12463560" y="736416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57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8638200" y="3209400"/>
            <a:ext cx="70657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16057800" y="3209400"/>
            <a:ext cx="70657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1218960" y="7364160"/>
            <a:ext cx="70657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8638200" y="7364160"/>
            <a:ext cx="70657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16057800" y="7364160"/>
            <a:ext cx="70657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5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5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520" cy="1061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/>
          </p:nvPr>
        </p:nvSpPr>
        <p:spPr>
          <a:xfrm>
            <a:off x="1218960" y="736416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5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/>
          </p:nvPr>
        </p:nvSpPr>
        <p:spPr>
          <a:xfrm>
            <a:off x="12463560" y="736416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1218960" y="7364160"/>
            <a:ext cx="219445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5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1218960" y="7364160"/>
            <a:ext cx="219445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1218960" y="736416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12463560" y="736416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57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8638200" y="3209400"/>
            <a:ext cx="70657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16057800" y="3209400"/>
            <a:ext cx="70657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1218960" y="7364160"/>
            <a:ext cx="70657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/>
          </p:nvPr>
        </p:nvSpPr>
        <p:spPr>
          <a:xfrm>
            <a:off x="8638200" y="7364160"/>
            <a:ext cx="70657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/>
          </p:nvPr>
        </p:nvSpPr>
        <p:spPr>
          <a:xfrm>
            <a:off x="16057800" y="7364160"/>
            <a:ext cx="70657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5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5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5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520" cy="1061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1218960" y="736416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/>
          </p:nvPr>
        </p:nvSpPr>
        <p:spPr>
          <a:xfrm>
            <a:off x="12463560" y="736416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1218960" y="7364160"/>
            <a:ext cx="219445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5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1218960" y="7364160"/>
            <a:ext cx="219445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1218960" y="736416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/>
          </p:nvPr>
        </p:nvSpPr>
        <p:spPr>
          <a:xfrm>
            <a:off x="12463560" y="736416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57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8638200" y="3209400"/>
            <a:ext cx="70657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16057800" y="3209400"/>
            <a:ext cx="70657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/>
          </p:nvPr>
        </p:nvSpPr>
        <p:spPr>
          <a:xfrm>
            <a:off x="1218960" y="7364160"/>
            <a:ext cx="70657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0" name="PlaceHolder 6"/>
          <p:cNvSpPr>
            <a:spLocks noGrp="1"/>
          </p:cNvSpPr>
          <p:nvPr>
            <p:ph/>
          </p:nvPr>
        </p:nvSpPr>
        <p:spPr>
          <a:xfrm>
            <a:off x="8638200" y="7364160"/>
            <a:ext cx="70657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1" name="PlaceHolder 7"/>
          <p:cNvSpPr>
            <a:spLocks noGrp="1"/>
          </p:cNvSpPr>
          <p:nvPr>
            <p:ph/>
          </p:nvPr>
        </p:nvSpPr>
        <p:spPr>
          <a:xfrm>
            <a:off x="16057800" y="7364160"/>
            <a:ext cx="70657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5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5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520" cy="1061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/>
          </p:nvPr>
        </p:nvSpPr>
        <p:spPr>
          <a:xfrm>
            <a:off x="1218960" y="736416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/>
          </p:nvPr>
        </p:nvSpPr>
        <p:spPr>
          <a:xfrm>
            <a:off x="12463560" y="736416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/>
          </p:nvPr>
        </p:nvSpPr>
        <p:spPr>
          <a:xfrm>
            <a:off x="1218960" y="7364160"/>
            <a:ext cx="219445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5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/>
          </p:nvPr>
        </p:nvSpPr>
        <p:spPr>
          <a:xfrm>
            <a:off x="1218960" y="7364160"/>
            <a:ext cx="219445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/>
          </p:nvPr>
        </p:nvSpPr>
        <p:spPr>
          <a:xfrm>
            <a:off x="1218960" y="736416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/>
          </p:nvPr>
        </p:nvSpPr>
        <p:spPr>
          <a:xfrm>
            <a:off x="12463560" y="736416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57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8638200" y="3209400"/>
            <a:ext cx="70657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/>
          </p:nvPr>
        </p:nvSpPr>
        <p:spPr>
          <a:xfrm>
            <a:off x="16057800" y="3209400"/>
            <a:ext cx="70657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/>
          </p:nvPr>
        </p:nvSpPr>
        <p:spPr>
          <a:xfrm>
            <a:off x="1218960" y="7364160"/>
            <a:ext cx="70657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0" name="PlaceHolder 6"/>
          <p:cNvSpPr>
            <a:spLocks noGrp="1"/>
          </p:cNvSpPr>
          <p:nvPr>
            <p:ph/>
          </p:nvPr>
        </p:nvSpPr>
        <p:spPr>
          <a:xfrm>
            <a:off x="8638200" y="7364160"/>
            <a:ext cx="70657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1" name="PlaceHolder 7"/>
          <p:cNvSpPr>
            <a:spLocks noGrp="1"/>
          </p:cNvSpPr>
          <p:nvPr>
            <p:ph/>
          </p:nvPr>
        </p:nvSpPr>
        <p:spPr>
          <a:xfrm>
            <a:off x="16057800" y="7364160"/>
            <a:ext cx="70657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520" cy="1061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1218960" y="736416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12463560" y="736416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1218960" y="7364160"/>
            <a:ext cx="21944520" cy="379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Прямоугольник" hidden="1"/>
          <p:cNvSpPr/>
          <p:nvPr/>
        </p:nvSpPr>
        <p:spPr>
          <a:xfrm>
            <a:off x="-61920" y="-246240"/>
            <a:ext cx="25939440" cy="14235120"/>
          </a:xfrm>
          <a:prstGeom prst="rect">
            <a:avLst/>
          </a:prstGeom>
          <a:solidFill>
            <a:srgbClr val="c9e8f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Прямоугольник"/>
          <p:cNvSpPr/>
          <p:nvPr/>
        </p:nvSpPr>
        <p:spPr>
          <a:xfrm>
            <a:off x="-61920" y="-246240"/>
            <a:ext cx="25939440" cy="14235120"/>
          </a:xfrm>
          <a:prstGeom prst="rect">
            <a:avLst/>
          </a:prstGeom>
          <a:solidFill>
            <a:srgbClr val="ffb01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5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Второй уровень структуры</a:t>
            </a:r>
            <a:endParaRPr b="0" lang="ru-R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Четвёртый уровень структуры</a:t>
            </a:r>
            <a:endParaRPr b="0" lang="ru-R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Пятый уровень структуры</a:t>
            </a:r>
            <a:endParaRPr b="0" lang="ru-R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Шестой уровень структуры</a:t>
            </a:r>
            <a:endParaRPr b="0" lang="ru-R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Седьмой уровень структуры</a:t>
            </a:r>
            <a:endParaRPr b="0" lang="ru-RU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" hidden="1"/>
          <p:cNvSpPr/>
          <p:nvPr/>
        </p:nvSpPr>
        <p:spPr>
          <a:xfrm>
            <a:off x="-61920" y="-246240"/>
            <a:ext cx="25939440" cy="14235120"/>
          </a:xfrm>
          <a:prstGeom prst="rect">
            <a:avLst/>
          </a:prstGeom>
          <a:solidFill>
            <a:srgbClr val="c9e8f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" name="Прямоугольник"/>
          <p:cNvSpPr/>
          <p:nvPr/>
        </p:nvSpPr>
        <p:spPr>
          <a:xfrm>
            <a:off x="-470880" y="-172080"/>
            <a:ext cx="25939440" cy="14235120"/>
          </a:xfrm>
          <a:prstGeom prst="rect">
            <a:avLst/>
          </a:prstGeom>
          <a:solidFill>
            <a:srgbClr val="f3f9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Прямоугольник"/>
          <p:cNvSpPr/>
          <p:nvPr/>
        </p:nvSpPr>
        <p:spPr>
          <a:xfrm>
            <a:off x="-470880" y="-172080"/>
            <a:ext cx="25939440" cy="14235120"/>
          </a:xfrm>
          <a:prstGeom prst="rect">
            <a:avLst/>
          </a:prstGeom>
          <a:solidFill>
            <a:srgbClr val="f2efea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5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Второй уровень структуры</a:t>
            </a:r>
            <a:endParaRPr b="0" lang="ru-R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Четвёртый уровень структуры</a:t>
            </a:r>
            <a:endParaRPr b="0" lang="ru-R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Пятый уровень структуры</a:t>
            </a:r>
            <a:endParaRPr b="0" lang="ru-R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Шестой уровень структуры</a:t>
            </a:r>
            <a:endParaRPr b="0" lang="ru-R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Седьмой уровень структуры</a:t>
            </a:r>
            <a:endParaRPr b="0" lang="ru-RU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Прямоугольник" hidden="1"/>
          <p:cNvSpPr/>
          <p:nvPr/>
        </p:nvSpPr>
        <p:spPr>
          <a:xfrm>
            <a:off x="-61920" y="-246240"/>
            <a:ext cx="25939440" cy="14235120"/>
          </a:xfrm>
          <a:prstGeom prst="rect">
            <a:avLst/>
          </a:prstGeom>
          <a:solidFill>
            <a:srgbClr val="c9e8f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2" name="image3.png" descr="image3.png"/>
          <p:cNvPicPr/>
          <p:nvPr/>
        </p:nvPicPr>
        <p:blipFill>
          <a:blip r:embed="rId2"/>
          <a:stretch/>
        </p:blipFill>
        <p:spPr>
          <a:xfrm>
            <a:off x="-1322640" y="-49680"/>
            <a:ext cx="27028440" cy="15203160"/>
          </a:xfrm>
          <a:prstGeom prst="rect">
            <a:avLst/>
          </a:prstGeom>
          <a:ln w="12700">
            <a:noFill/>
          </a:ln>
        </p:spPr>
      </p:pic>
      <p:pic>
        <p:nvPicPr>
          <p:cNvPr id="83" name="image4.png" descr="image4.png"/>
          <p:cNvPicPr/>
          <p:nvPr/>
        </p:nvPicPr>
        <p:blipFill>
          <a:blip r:embed="rId3"/>
          <a:stretch/>
        </p:blipFill>
        <p:spPr>
          <a:xfrm>
            <a:off x="-1389600" y="-87480"/>
            <a:ext cx="27162360" cy="15278400"/>
          </a:xfrm>
          <a:prstGeom prst="rect">
            <a:avLst/>
          </a:prstGeom>
          <a:ln w="12700"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5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Второй уровень структуры</a:t>
            </a:r>
            <a:endParaRPr b="0" lang="ru-R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Четвёртый уровень структуры</a:t>
            </a:r>
            <a:endParaRPr b="0" lang="ru-R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Пятый уровень структуры</a:t>
            </a:r>
            <a:endParaRPr b="0" lang="ru-R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Шестой уровень структуры</a:t>
            </a:r>
            <a:endParaRPr b="0" lang="ru-R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Седьмой уровень структуры</a:t>
            </a:r>
            <a:endParaRPr b="0" lang="ru-RU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Прямоугольник" hidden="1"/>
          <p:cNvSpPr/>
          <p:nvPr/>
        </p:nvSpPr>
        <p:spPr>
          <a:xfrm>
            <a:off x="-61920" y="-246240"/>
            <a:ext cx="25939440" cy="14235120"/>
          </a:xfrm>
          <a:prstGeom prst="rect">
            <a:avLst/>
          </a:prstGeom>
          <a:solidFill>
            <a:srgbClr val="c9e8f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3" name="image1.png" descr="image1.png"/>
          <p:cNvPicPr/>
          <p:nvPr/>
        </p:nvPicPr>
        <p:blipFill>
          <a:blip r:embed="rId2"/>
          <a:srcRect l="0" t="0" r="139" b="0"/>
          <a:stretch/>
        </p:blipFill>
        <p:spPr>
          <a:xfrm>
            <a:off x="-113400" y="-168120"/>
            <a:ext cx="24894000" cy="14051520"/>
          </a:xfrm>
          <a:prstGeom prst="rect">
            <a:avLst/>
          </a:prstGeom>
          <a:ln w="12700">
            <a:noFill/>
          </a:ln>
        </p:spPr>
      </p:pic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520" cy="79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Второй уровень структуры</a:t>
            </a:r>
            <a:endParaRPr b="0" lang="ru-R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Четвёртый уровень структуры</a:t>
            </a:r>
            <a:endParaRPr b="0" lang="ru-R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Пятый уровень структуры</a:t>
            </a:r>
            <a:endParaRPr b="0" lang="ru-R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Шестой уровень структуры</a:t>
            </a:r>
            <a:endParaRPr b="0" lang="ru-R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Седьмой уровень структуры</a:t>
            </a:r>
            <a:endParaRPr b="0" lang="ru-RU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1" Type="http://schemas.openxmlformats.org/officeDocument/2006/relationships/slideLayout" Target="../slideLayouts/slideLayout3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Relationship Id="rId11" Type="http://schemas.openxmlformats.org/officeDocument/2006/relationships/image" Target="../media/image72.png"/><Relationship Id="rId12" Type="http://schemas.openxmlformats.org/officeDocument/2006/relationships/image" Target="../media/image73.png"/><Relationship Id="rId13" Type="http://schemas.openxmlformats.org/officeDocument/2006/relationships/image" Target="../media/image74.png"/><Relationship Id="rId14" Type="http://schemas.openxmlformats.org/officeDocument/2006/relationships/image" Target="../media/image75.png"/><Relationship Id="rId15" Type="http://schemas.openxmlformats.org/officeDocument/2006/relationships/image" Target="../media/image76.png"/><Relationship Id="rId16" Type="http://schemas.openxmlformats.org/officeDocument/2006/relationships/image" Target="../media/image77.png"/><Relationship Id="rId17" Type="http://schemas.openxmlformats.org/officeDocument/2006/relationships/image" Target="../media/image78.png"/><Relationship Id="rId18" Type="http://schemas.openxmlformats.org/officeDocument/2006/relationships/image" Target="../media/image79.png"/><Relationship Id="rId19" Type="http://schemas.openxmlformats.org/officeDocument/2006/relationships/slideLayout" Target="../slideLayouts/slideLayout3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slideLayout" Target="../slideLayouts/slideLayout25.xml"/><Relationship Id="rId9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pn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slideLayout" Target="../slideLayouts/slideLayout13.xml"/><Relationship Id="rId9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chart" Target="../charts/chart2.xml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slideLayout" Target="../slideLayouts/slideLayout25.xml"/><Relationship Id="rId15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1" Type="http://schemas.openxmlformats.org/officeDocument/2006/relationships/image" Target="../media/image51.png"/><Relationship Id="rId1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1.jpeg 1" descr="image1.jpeg"/>
          <p:cNvPicPr/>
          <p:nvPr/>
        </p:nvPicPr>
        <p:blipFill>
          <a:blip r:embed="rId1"/>
          <a:stretch/>
        </p:blipFill>
        <p:spPr>
          <a:xfrm rot="102600">
            <a:off x="-352080" y="-2018160"/>
            <a:ext cx="29237040" cy="16417080"/>
          </a:xfrm>
          <a:prstGeom prst="rect">
            <a:avLst/>
          </a:prstGeom>
          <a:ln w="12700">
            <a:noFill/>
          </a:ln>
        </p:spPr>
      </p:pic>
      <p:pic>
        <p:nvPicPr>
          <p:cNvPr id="169" name="image5.png" descr="image5.png"/>
          <p:cNvPicPr/>
          <p:nvPr/>
        </p:nvPicPr>
        <p:blipFill>
          <a:blip r:embed="rId2"/>
          <a:stretch/>
        </p:blipFill>
        <p:spPr>
          <a:xfrm>
            <a:off x="1429200" y="927720"/>
            <a:ext cx="3728520" cy="656280"/>
          </a:xfrm>
          <a:prstGeom prst="rect">
            <a:avLst/>
          </a:prstGeom>
          <a:ln w="12700">
            <a:noFill/>
          </a:ln>
        </p:spPr>
      </p:pic>
      <p:sp>
        <p:nvSpPr>
          <p:cNvPr id="170" name="D-Spray"/>
          <p:cNvSpPr/>
          <p:nvPr/>
        </p:nvSpPr>
        <p:spPr>
          <a:xfrm>
            <a:off x="1276920" y="5641200"/>
            <a:ext cx="13570920" cy="2000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2200" spc="-1" strike="noStrike" cap="all">
                <a:solidFill>
                  <a:srgbClr val="3e3e3e"/>
                </a:solidFill>
                <a:latin typeface="Arial"/>
                <a:ea typeface="Arial"/>
              </a:rPr>
              <a:t>D-S</a:t>
            </a:r>
            <a:r>
              <a:rPr b="1" lang="ru-RU" sz="12200" spc="-1" strike="noStrike">
                <a:solidFill>
                  <a:srgbClr val="3e3e3e"/>
                </a:solidFill>
                <a:latin typeface="Arial"/>
                <a:ea typeface="Arial"/>
              </a:rPr>
              <a:t>pray</a:t>
            </a:r>
            <a:endParaRPr b="0" lang="ru-RU" sz="12200" spc="-1" strike="noStrike">
              <a:latin typeface="Arial"/>
            </a:endParaRPr>
          </a:p>
        </p:txBody>
      </p:sp>
      <p:sp>
        <p:nvSpPr>
          <p:cNvPr id="171" name="Лучи здоровья"/>
          <p:cNvSpPr/>
          <p:nvPr/>
        </p:nvSpPr>
        <p:spPr>
          <a:xfrm>
            <a:off x="1298520" y="8342280"/>
            <a:ext cx="16607520" cy="1056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6000" spc="-1" strike="noStrike">
                <a:solidFill>
                  <a:srgbClr val="3e3e3e"/>
                </a:solidFill>
                <a:latin typeface="Arial"/>
                <a:ea typeface="Arial"/>
              </a:rPr>
              <a:t>Лучи здоровья</a:t>
            </a:r>
            <a:endParaRPr b="0" lang="ru-RU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4080" cy="311400"/>
          </a:xfrm>
          <a:prstGeom prst="rect">
            <a:avLst/>
          </a:prstGeom>
          <a:ln w="12700">
            <a:noFill/>
          </a:ln>
        </p:spPr>
      </p:pic>
      <p:sp>
        <p:nvSpPr>
          <p:cNvPr id="286" name="D-Spray"/>
          <p:cNvSpPr/>
          <p:nvPr/>
        </p:nvSpPr>
        <p:spPr>
          <a:xfrm>
            <a:off x="22415760" y="12786840"/>
            <a:ext cx="1120320" cy="41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87" name="image12.png" descr="image12.png"/>
          <p:cNvPicPr/>
          <p:nvPr/>
        </p:nvPicPr>
        <p:blipFill>
          <a:blip r:embed="rId2"/>
          <a:stretch/>
        </p:blipFill>
        <p:spPr>
          <a:xfrm>
            <a:off x="23622480" y="-11771280"/>
            <a:ext cx="19629000" cy="13715280"/>
          </a:xfrm>
          <a:prstGeom prst="rect">
            <a:avLst/>
          </a:prstGeom>
          <a:ln w="12700">
            <a:noFill/>
          </a:ln>
        </p:spPr>
      </p:pic>
      <p:sp>
        <p:nvSpPr>
          <p:cNvPr id="288" name="Кто больше…"/>
          <p:cNvSpPr/>
          <p:nvPr/>
        </p:nvSpPr>
        <p:spPr>
          <a:xfrm>
            <a:off x="1417320" y="2584800"/>
            <a:ext cx="9982080" cy="5017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8000" spc="-1" strike="noStrike">
                <a:solidFill>
                  <a:srgbClr val="ffffff"/>
                </a:solidFill>
                <a:latin typeface="Arial"/>
                <a:ea typeface="Arial"/>
              </a:rPr>
              <a:t>Кто больше</a:t>
            </a:r>
            <a:endParaRPr b="0" lang="ru-RU" sz="8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8000" spc="-1" strike="noStrike">
                <a:solidFill>
                  <a:srgbClr val="ffffff"/>
                </a:solidFill>
                <a:latin typeface="Arial"/>
                <a:ea typeface="Arial"/>
              </a:rPr>
              <a:t>всех подвержен </a:t>
            </a:r>
            <a:r>
              <a:rPr b="1" lang="ru-RU" sz="8000" spc="-1" strike="noStrike">
                <a:solidFill>
                  <a:srgbClr val="fdf098"/>
                </a:solidFill>
                <a:latin typeface="Arial"/>
                <a:ea typeface="Arial"/>
              </a:rPr>
              <a:t>риску недостатка витамина D?</a:t>
            </a:r>
            <a:endParaRPr b="0" lang="ru-RU" sz="8000" spc="-1" strike="noStrike">
              <a:latin typeface="Arial"/>
            </a:endParaRPr>
          </a:p>
        </p:txBody>
      </p:sp>
      <p:grpSp>
        <p:nvGrpSpPr>
          <p:cNvPr id="289" name="Сгруппировать"/>
          <p:cNvGrpSpPr/>
          <p:nvPr/>
        </p:nvGrpSpPr>
        <p:grpSpPr>
          <a:xfrm>
            <a:off x="23724000" y="-2041920"/>
            <a:ext cx="3854160" cy="4946400"/>
            <a:chOff x="23724000" y="-2041920"/>
            <a:chExt cx="3854160" cy="4946400"/>
          </a:xfrm>
        </p:grpSpPr>
        <p:pic>
          <p:nvPicPr>
            <p:cNvPr id="290" name="image13.png" descr="image13.png"/>
            <p:cNvPicPr/>
            <p:nvPr/>
          </p:nvPicPr>
          <p:blipFill>
            <a:blip r:embed="rId3"/>
            <a:stretch/>
          </p:blipFill>
          <p:spPr>
            <a:xfrm>
              <a:off x="26060760" y="-1580400"/>
              <a:ext cx="1517400" cy="4484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91" name="image14.png" descr="image14.png"/>
            <p:cNvPicPr/>
            <p:nvPr/>
          </p:nvPicPr>
          <p:blipFill>
            <a:blip r:embed="rId4">
              <a:alphaModFix amt="76000"/>
            </a:blip>
            <a:stretch/>
          </p:blipFill>
          <p:spPr>
            <a:xfrm flipH="1">
              <a:off x="23724000" y="-2041920"/>
              <a:ext cx="2631600" cy="183852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292" name="Кружок"/>
          <p:cNvSpPr/>
          <p:nvPr/>
        </p:nvSpPr>
        <p:spPr>
          <a:xfrm>
            <a:off x="-4290840" y="-1858680"/>
            <a:ext cx="17433000" cy="17433000"/>
          </a:xfrm>
          <a:prstGeom prst="ellipse">
            <a:avLst/>
          </a:prstGeom>
          <a:noFill/>
          <a:ln w="50800">
            <a:solidFill>
              <a:srgbClr val="faf0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Специалисты сходятся во мнении, что гиповитаминоз D приобретает черты эпидемии, охватывая детей, подростков, взрослых, беременных и кормящих женщин, пожилых людей"/>
          <p:cNvSpPr/>
          <p:nvPr/>
        </p:nvSpPr>
        <p:spPr>
          <a:xfrm>
            <a:off x="1417320" y="7858800"/>
            <a:ext cx="9883440" cy="3432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3600" spc="-111" strike="noStrike">
                <a:solidFill>
                  <a:srgbClr val="ffffff"/>
                </a:solidFill>
                <a:latin typeface="Arial"/>
                <a:ea typeface="Arial"/>
              </a:rPr>
              <a:t>Специалисты сходятся во мнении,</a:t>
            </a:r>
            <a:br/>
            <a:r>
              <a:rPr b="0" lang="ru-RU" sz="3600" spc="-111" strike="noStrike">
                <a:solidFill>
                  <a:srgbClr val="ffffff"/>
                </a:solidFill>
                <a:latin typeface="Arial"/>
                <a:ea typeface="Arial"/>
              </a:rPr>
              <a:t>что гиповитаминоз D приобретает черты эпидемии, охватывая детей, подростков, взрослых, беременных и кормящих женщин, пожилых людей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294" name="Жители северных стран, включая Россию"/>
          <p:cNvSpPr/>
          <p:nvPr/>
        </p:nvSpPr>
        <p:spPr>
          <a:xfrm>
            <a:off x="15971400" y="1044000"/>
            <a:ext cx="5709960" cy="1237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3000" spc="-94" strike="noStrike">
                <a:solidFill>
                  <a:srgbClr val="ffffff"/>
                </a:solidFill>
                <a:latin typeface="Arial"/>
                <a:ea typeface="Arial"/>
              </a:rPr>
              <a:t>Жители северных стран, включая Россию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95" name="Люди с заболеваниями кишечника, печени или почек"/>
          <p:cNvSpPr/>
          <p:nvPr/>
        </p:nvSpPr>
        <p:spPr>
          <a:xfrm>
            <a:off x="15971400" y="3230640"/>
            <a:ext cx="6422400" cy="1237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3000" spc="-94" strike="noStrike">
                <a:solidFill>
                  <a:srgbClr val="ffffff"/>
                </a:solidFill>
                <a:latin typeface="Arial"/>
                <a:ea typeface="Arial"/>
              </a:rPr>
              <a:t>Люди с заболеваниями кишечника, печени или почек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96" name="Взрослые с избыточной массой тела и нарушением всасывания жиров"/>
          <p:cNvSpPr/>
          <p:nvPr/>
        </p:nvSpPr>
        <p:spPr>
          <a:xfrm>
            <a:off x="15946920" y="5417280"/>
            <a:ext cx="6422400" cy="1237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3000" spc="-94" strike="noStrike">
                <a:solidFill>
                  <a:srgbClr val="ffffff"/>
                </a:solidFill>
                <a:latin typeface="Arial"/>
                <a:ea typeface="Arial"/>
              </a:rPr>
              <a:t>Взрослые с избыточной массой тела</a:t>
            </a:r>
            <a:br/>
            <a:r>
              <a:rPr b="0" lang="ru-RU" sz="3000" spc="-94" strike="noStrike">
                <a:solidFill>
                  <a:srgbClr val="ffffff"/>
                </a:solidFill>
                <a:latin typeface="Arial"/>
                <a:ea typeface="Arial"/>
              </a:rPr>
              <a:t>и нарушением всасывания жиров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97" name="Часто болеющие"/>
          <p:cNvSpPr/>
          <p:nvPr/>
        </p:nvSpPr>
        <p:spPr>
          <a:xfrm>
            <a:off x="15971400" y="7878240"/>
            <a:ext cx="6422400" cy="689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3000" spc="-94" strike="noStrike">
                <a:solidFill>
                  <a:srgbClr val="ffffff"/>
                </a:solidFill>
                <a:latin typeface="Arial"/>
                <a:ea typeface="Arial"/>
              </a:rPr>
              <a:t>Часто болеющие 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98" name="Обладатели смуглой кожи"/>
          <p:cNvSpPr/>
          <p:nvPr/>
        </p:nvSpPr>
        <p:spPr>
          <a:xfrm>
            <a:off x="15971400" y="9823680"/>
            <a:ext cx="6422400" cy="689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3000" spc="-94" strike="noStrike">
                <a:solidFill>
                  <a:srgbClr val="ffffff"/>
                </a:solidFill>
                <a:latin typeface="Arial"/>
                <a:ea typeface="Arial"/>
              </a:rPr>
              <a:t>Обладатели смуглой кожи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99" name="Пожилые люди"/>
          <p:cNvSpPr/>
          <p:nvPr/>
        </p:nvSpPr>
        <p:spPr>
          <a:xfrm>
            <a:off x="15971400" y="11903760"/>
            <a:ext cx="6422400" cy="689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3000" spc="-94" strike="noStrike">
                <a:solidFill>
                  <a:srgbClr val="ffffff"/>
                </a:solidFill>
                <a:latin typeface="Arial"/>
                <a:ea typeface="Arial"/>
              </a:rPr>
              <a:t>Пожилые люди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300" name="Кружок"/>
          <p:cNvSpPr/>
          <p:nvPr/>
        </p:nvSpPr>
        <p:spPr>
          <a:xfrm>
            <a:off x="11310840" y="1506960"/>
            <a:ext cx="311400" cy="31140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Кружок"/>
          <p:cNvSpPr/>
          <p:nvPr/>
        </p:nvSpPr>
        <p:spPr>
          <a:xfrm>
            <a:off x="13982040" y="1112760"/>
            <a:ext cx="1150920" cy="115092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Линия"/>
          <p:cNvSpPr/>
          <p:nvPr/>
        </p:nvSpPr>
        <p:spPr>
          <a:xfrm>
            <a:off x="11413440" y="1662840"/>
            <a:ext cx="2574360" cy="36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Кружок"/>
          <p:cNvSpPr/>
          <p:nvPr/>
        </p:nvSpPr>
        <p:spPr>
          <a:xfrm>
            <a:off x="12442320" y="3605040"/>
            <a:ext cx="311400" cy="31140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Кружок"/>
          <p:cNvSpPr/>
          <p:nvPr/>
        </p:nvSpPr>
        <p:spPr>
          <a:xfrm>
            <a:off x="13982040" y="3210480"/>
            <a:ext cx="1150920" cy="115092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Линия"/>
          <p:cNvSpPr/>
          <p:nvPr/>
        </p:nvSpPr>
        <p:spPr>
          <a:xfrm>
            <a:off x="12570120" y="3760920"/>
            <a:ext cx="1411920" cy="36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Кружок"/>
          <p:cNvSpPr/>
          <p:nvPr/>
        </p:nvSpPr>
        <p:spPr>
          <a:xfrm>
            <a:off x="12945240" y="5727960"/>
            <a:ext cx="311400" cy="31140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Кружок"/>
          <p:cNvSpPr/>
          <p:nvPr/>
        </p:nvSpPr>
        <p:spPr>
          <a:xfrm>
            <a:off x="13982040" y="5333760"/>
            <a:ext cx="1150920" cy="115092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Линия"/>
          <p:cNvSpPr/>
          <p:nvPr/>
        </p:nvSpPr>
        <p:spPr>
          <a:xfrm>
            <a:off x="13047840" y="5883840"/>
            <a:ext cx="947520" cy="36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Кружок"/>
          <p:cNvSpPr/>
          <p:nvPr/>
        </p:nvSpPr>
        <p:spPr>
          <a:xfrm>
            <a:off x="12894480" y="7902000"/>
            <a:ext cx="311400" cy="31140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Кружок"/>
          <p:cNvSpPr/>
          <p:nvPr/>
        </p:nvSpPr>
        <p:spPr>
          <a:xfrm>
            <a:off x="13982040" y="7507800"/>
            <a:ext cx="1150920" cy="115092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Линия"/>
          <p:cNvSpPr/>
          <p:nvPr/>
        </p:nvSpPr>
        <p:spPr>
          <a:xfrm>
            <a:off x="13022280" y="8057880"/>
            <a:ext cx="947880" cy="36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Кружок"/>
          <p:cNvSpPr/>
          <p:nvPr/>
        </p:nvSpPr>
        <p:spPr>
          <a:xfrm>
            <a:off x="12289680" y="10012320"/>
            <a:ext cx="311400" cy="31140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Кружок"/>
          <p:cNvSpPr/>
          <p:nvPr/>
        </p:nvSpPr>
        <p:spPr>
          <a:xfrm>
            <a:off x="13982040" y="9618120"/>
            <a:ext cx="1150920" cy="115092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Линия"/>
          <p:cNvSpPr/>
          <p:nvPr/>
        </p:nvSpPr>
        <p:spPr>
          <a:xfrm>
            <a:off x="12354120" y="10168200"/>
            <a:ext cx="1607400" cy="36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Кружок"/>
          <p:cNvSpPr/>
          <p:nvPr/>
        </p:nvSpPr>
        <p:spPr>
          <a:xfrm>
            <a:off x="11073960" y="12092760"/>
            <a:ext cx="311400" cy="31140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Кружок"/>
          <p:cNvSpPr/>
          <p:nvPr/>
        </p:nvSpPr>
        <p:spPr>
          <a:xfrm>
            <a:off x="13982040" y="11698560"/>
            <a:ext cx="1150920" cy="115092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7" name="Линия"/>
          <p:cNvSpPr/>
          <p:nvPr/>
        </p:nvSpPr>
        <p:spPr>
          <a:xfrm>
            <a:off x="11151000" y="12248640"/>
            <a:ext cx="2843280" cy="36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18" name="image35.png" descr="image35.png"/>
          <p:cNvPicPr/>
          <p:nvPr/>
        </p:nvPicPr>
        <p:blipFill>
          <a:blip r:embed="rId5"/>
          <a:stretch/>
        </p:blipFill>
        <p:spPr>
          <a:xfrm>
            <a:off x="14098680" y="7581600"/>
            <a:ext cx="916920" cy="1003320"/>
          </a:xfrm>
          <a:prstGeom prst="rect">
            <a:avLst/>
          </a:prstGeom>
          <a:ln w="12700">
            <a:noFill/>
          </a:ln>
        </p:spPr>
      </p:pic>
      <p:pic>
        <p:nvPicPr>
          <p:cNvPr id="319" name="image36.png" descr="image36.png"/>
          <p:cNvPicPr/>
          <p:nvPr/>
        </p:nvPicPr>
        <p:blipFill>
          <a:blip r:embed="rId6"/>
          <a:stretch/>
        </p:blipFill>
        <p:spPr>
          <a:xfrm>
            <a:off x="14065200" y="1124280"/>
            <a:ext cx="984240" cy="1076760"/>
          </a:xfrm>
          <a:prstGeom prst="rect">
            <a:avLst/>
          </a:prstGeom>
          <a:ln w="12700">
            <a:noFill/>
          </a:ln>
        </p:spPr>
      </p:pic>
      <p:pic>
        <p:nvPicPr>
          <p:cNvPr id="320" name="image37.png" descr="image37.png"/>
          <p:cNvPicPr/>
          <p:nvPr/>
        </p:nvPicPr>
        <p:blipFill>
          <a:blip r:embed="rId7"/>
          <a:stretch/>
        </p:blipFill>
        <p:spPr>
          <a:xfrm>
            <a:off x="14077800" y="3247560"/>
            <a:ext cx="984240" cy="1076760"/>
          </a:xfrm>
          <a:prstGeom prst="rect">
            <a:avLst/>
          </a:prstGeom>
          <a:ln w="12700">
            <a:noFill/>
          </a:ln>
        </p:spPr>
      </p:pic>
      <p:pic>
        <p:nvPicPr>
          <p:cNvPr id="321" name="image32.png" descr="image32.png"/>
          <p:cNvPicPr/>
          <p:nvPr/>
        </p:nvPicPr>
        <p:blipFill>
          <a:blip r:embed="rId8"/>
          <a:stretch/>
        </p:blipFill>
        <p:spPr>
          <a:xfrm>
            <a:off x="14238360" y="11806200"/>
            <a:ext cx="637560" cy="884520"/>
          </a:xfrm>
          <a:prstGeom prst="rect">
            <a:avLst/>
          </a:prstGeom>
          <a:ln w="12700">
            <a:noFill/>
          </a:ln>
        </p:spPr>
      </p:pic>
      <p:pic>
        <p:nvPicPr>
          <p:cNvPr id="322" name="image38.png" descr="image38.png"/>
          <p:cNvPicPr/>
          <p:nvPr/>
        </p:nvPicPr>
        <p:blipFill>
          <a:blip r:embed="rId9"/>
          <a:stretch/>
        </p:blipFill>
        <p:spPr>
          <a:xfrm>
            <a:off x="14153040" y="5466960"/>
            <a:ext cx="808200" cy="884520"/>
          </a:xfrm>
          <a:prstGeom prst="rect">
            <a:avLst/>
          </a:prstGeom>
          <a:ln w="12700">
            <a:noFill/>
          </a:ln>
        </p:spPr>
      </p:pic>
      <p:pic>
        <p:nvPicPr>
          <p:cNvPr id="323" name="image39.png" descr="image39.png"/>
          <p:cNvPicPr/>
          <p:nvPr/>
        </p:nvPicPr>
        <p:blipFill>
          <a:blip r:embed="rId10"/>
          <a:stretch/>
        </p:blipFill>
        <p:spPr>
          <a:xfrm>
            <a:off x="14078160" y="9677520"/>
            <a:ext cx="956880" cy="10468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age40.png" descr="image40.png"/>
          <p:cNvPicPr/>
          <p:nvPr/>
        </p:nvPicPr>
        <p:blipFill>
          <a:blip r:embed="rId1"/>
          <a:srcRect l="7295" t="0" r="7295" b="0"/>
          <a:stretch/>
        </p:blipFill>
        <p:spPr>
          <a:xfrm>
            <a:off x="1573560" y="8628840"/>
            <a:ext cx="1244880" cy="1400040"/>
          </a:xfrm>
          <a:prstGeom prst="rect">
            <a:avLst/>
          </a:prstGeom>
          <a:ln w="12700">
            <a:noFill/>
          </a:ln>
        </p:spPr>
      </p:pic>
      <p:sp>
        <p:nvSpPr>
          <p:cNvPr id="325" name="Кружок"/>
          <p:cNvSpPr/>
          <p:nvPr/>
        </p:nvSpPr>
        <p:spPr>
          <a:xfrm>
            <a:off x="1418760" y="8526240"/>
            <a:ext cx="1554480" cy="155448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26" name="image41.png" descr="image41.png"/>
          <p:cNvPicPr/>
          <p:nvPr/>
        </p:nvPicPr>
        <p:blipFill>
          <a:blip r:embed="rId2"/>
          <a:stretch/>
        </p:blipFill>
        <p:spPr>
          <a:xfrm>
            <a:off x="-785160" y="7197120"/>
            <a:ext cx="24894000" cy="583920"/>
          </a:xfrm>
          <a:prstGeom prst="rect">
            <a:avLst/>
          </a:prstGeom>
          <a:ln w="12700">
            <a:noFill/>
          </a:ln>
        </p:spPr>
      </p:pic>
      <p:pic>
        <p:nvPicPr>
          <p:cNvPr id="327" name="image7.png" descr="image7.png"/>
          <p:cNvPicPr/>
          <p:nvPr/>
        </p:nvPicPr>
        <p:blipFill>
          <a:blip r:embed="rId3"/>
          <a:stretch/>
        </p:blipFill>
        <p:spPr>
          <a:xfrm>
            <a:off x="1537560" y="12793680"/>
            <a:ext cx="1774080" cy="311400"/>
          </a:xfrm>
          <a:prstGeom prst="rect">
            <a:avLst/>
          </a:prstGeom>
          <a:ln w="12700">
            <a:noFill/>
          </a:ln>
        </p:spPr>
      </p:pic>
      <p:sp>
        <p:nvSpPr>
          <p:cNvPr id="328" name="D-Spray"/>
          <p:cNvSpPr/>
          <p:nvPr/>
        </p:nvSpPr>
        <p:spPr>
          <a:xfrm>
            <a:off x="22415760" y="12786840"/>
            <a:ext cx="1120320" cy="41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29" name="image12.png" descr="image12.png"/>
          <p:cNvPicPr/>
          <p:nvPr/>
        </p:nvPicPr>
        <p:blipFill>
          <a:blip r:embed="rId4"/>
          <a:stretch/>
        </p:blipFill>
        <p:spPr>
          <a:xfrm>
            <a:off x="23622480" y="-11771280"/>
            <a:ext cx="19629000" cy="13715280"/>
          </a:xfrm>
          <a:prstGeom prst="rect">
            <a:avLst/>
          </a:prstGeom>
          <a:ln w="12700">
            <a:noFill/>
          </a:ln>
        </p:spPr>
      </p:pic>
      <p:sp>
        <p:nvSpPr>
          <p:cNvPr id="330" name="Часто люди не замечают  симптомы дефицита витамина D"/>
          <p:cNvSpPr/>
          <p:nvPr/>
        </p:nvSpPr>
        <p:spPr>
          <a:xfrm>
            <a:off x="1304280" y="791640"/>
            <a:ext cx="22170960" cy="2579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8000" spc="-1" strike="noStrike">
                <a:solidFill>
                  <a:srgbClr val="ffffff"/>
                </a:solidFill>
                <a:latin typeface="Arial"/>
                <a:ea typeface="Arial"/>
              </a:rPr>
              <a:t>Часто люди не замечают </a:t>
            </a:r>
            <a:br/>
            <a:r>
              <a:rPr b="1" lang="ru-RU" sz="8000" spc="-1" strike="noStrike">
                <a:solidFill>
                  <a:srgbClr val="fdf098"/>
                </a:solidFill>
                <a:latin typeface="Arial"/>
                <a:ea typeface="Arial"/>
              </a:rPr>
              <a:t>симптомы дефицита </a:t>
            </a:r>
            <a:r>
              <a:rPr b="1" lang="ru-RU" sz="8000" spc="-1" strike="noStrike">
                <a:solidFill>
                  <a:srgbClr val="ffffff"/>
                </a:solidFill>
                <a:latin typeface="Arial"/>
                <a:ea typeface="Arial"/>
              </a:rPr>
              <a:t>витамина D </a:t>
            </a:r>
            <a:endParaRPr b="0" lang="ru-RU" sz="8000" spc="-1" strike="noStrike">
              <a:latin typeface="Arial"/>
            </a:endParaRPr>
          </a:p>
        </p:txBody>
      </p:sp>
      <p:grpSp>
        <p:nvGrpSpPr>
          <p:cNvPr id="331" name="Сгруппировать"/>
          <p:cNvGrpSpPr/>
          <p:nvPr/>
        </p:nvGrpSpPr>
        <p:grpSpPr>
          <a:xfrm>
            <a:off x="23724000" y="-2041920"/>
            <a:ext cx="3854160" cy="4946400"/>
            <a:chOff x="23724000" y="-2041920"/>
            <a:chExt cx="3854160" cy="4946400"/>
          </a:xfrm>
        </p:grpSpPr>
        <p:pic>
          <p:nvPicPr>
            <p:cNvPr id="332" name="image13.png" descr="image13.png"/>
            <p:cNvPicPr/>
            <p:nvPr/>
          </p:nvPicPr>
          <p:blipFill>
            <a:blip r:embed="rId5"/>
            <a:stretch/>
          </p:blipFill>
          <p:spPr>
            <a:xfrm>
              <a:off x="26060760" y="-1580400"/>
              <a:ext cx="1517400" cy="4484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33" name="image14.png" descr="image14.png"/>
            <p:cNvPicPr/>
            <p:nvPr/>
          </p:nvPicPr>
          <p:blipFill>
            <a:blip r:embed="rId6">
              <a:alphaModFix amt="76000"/>
            </a:blip>
            <a:stretch/>
          </p:blipFill>
          <p:spPr>
            <a:xfrm flipH="1">
              <a:off x="23724000" y="-2041920"/>
              <a:ext cx="2631600" cy="183852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334" name="О гиповитаминозе могут косвенно сообщать некоторые признаки.…"/>
          <p:cNvSpPr/>
          <p:nvPr/>
        </p:nvSpPr>
        <p:spPr>
          <a:xfrm>
            <a:off x="1323000" y="4084560"/>
            <a:ext cx="20257200" cy="1458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3600" spc="-111" strike="noStrike">
                <a:solidFill>
                  <a:srgbClr val="ffffff"/>
                </a:solidFill>
                <a:latin typeface="Arial"/>
                <a:ea typeface="Arial"/>
              </a:rPr>
              <a:t>О гиповитаминозе могут косвенно сообщать некоторые признаки.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3600" spc="-111" strike="noStrike">
                <a:solidFill>
                  <a:srgbClr val="ffffff"/>
                </a:solidFill>
                <a:latin typeface="Arial"/>
                <a:ea typeface="Arial"/>
              </a:rPr>
              <a:t>У взрослых среди них могут быть: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335" name="Хрупкость костей, боли в спине и суставах"/>
          <p:cNvSpPr/>
          <p:nvPr/>
        </p:nvSpPr>
        <p:spPr>
          <a:xfrm>
            <a:off x="1335600" y="10393200"/>
            <a:ext cx="3782160" cy="1841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3100" spc="-97" strike="noStrike">
                <a:solidFill>
                  <a:srgbClr val="ffffff"/>
                </a:solidFill>
                <a:latin typeface="Arial"/>
                <a:ea typeface="Arial"/>
              </a:rPr>
              <a:t>Хрупкость костей, боли в спине</a:t>
            </a:r>
            <a:br/>
            <a:r>
              <a:rPr b="0" lang="ru-RU" sz="3100" spc="-97" strike="noStrike">
                <a:solidFill>
                  <a:srgbClr val="ffffff"/>
                </a:solidFill>
                <a:latin typeface="Arial"/>
                <a:ea typeface="Arial"/>
              </a:rPr>
              <a:t>и суставах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36" name="Изменения настроения — апатия"/>
          <p:cNvSpPr/>
          <p:nvPr/>
        </p:nvSpPr>
        <p:spPr>
          <a:xfrm>
            <a:off x="20506320" y="10425240"/>
            <a:ext cx="2934360" cy="1671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ru-RU" sz="3100" spc="-103" strike="noStrike">
                <a:solidFill>
                  <a:srgbClr val="ffffff"/>
                </a:solidFill>
                <a:latin typeface="Arial"/>
                <a:ea typeface="Arial"/>
              </a:rPr>
              <a:t>Изменения</a:t>
            </a:r>
            <a:br/>
            <a:r>
              <a:rPr b="0" lang="ru-RU" sz="3100" spc="-103" strike="noStrike">
                <a:solidFill>
                  <a:srgbClr val="ffffff"/>
                </a:solidFill>
                <a:latin typeface="Arial"/>
                <a:ea typeface="Arial"/>
              </a:rPr>
              <a:t>настроения — апатия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37" name="Снижение выносливости"/>
          <p:cNvSpPr/>
          <p:nvPr/>
        </p:nvSpPr>
        <p:spPr>
          <a:xfrm>
            <a:off x="8973360" y="10433520"/>
            <a:ext cx="3317760" cy="11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Снижение</a:t>
            </a:r>
            <a:br/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выносливости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38" name="Мышечная слабость"/>
          <p:cNvSpPr/>
          <p:nvPr/>
        </p:nvSpPr>
        <p:spPr>
          <a:xfrm>
            <a:off x="5173200" y="10433520"/>
            <a:ext cx="2448000" cy="11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ru-RU" sz="3100" spc="-103" strike="noStrike">
                <a:solidFill>
                  <a:srgbClr val="ffffff"/>
                </a:solidFill>
                <a:latin typeface="Arial"/>
                <a:ea typeface="Arial"/>
              </a:rPr>
              <a:t>Мышечная слабость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39" name="Частые респираторные инфекции"/>
          <p:cNvSpPr/>
          <p:nvPr/>
        </p:nvSpPr>
        <p:spPr>
          <a:xfrm>
            <a:off x="12858480" y="10425240"/>
            <a:ext cx="3130920" cy="1671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Частые респираторные инфекции 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40" name="Обострение кожных заболеваний"/>
          <p:cNvSpPr/>
          <p:nvPr/>
        </p:nvSpPr>
        <p:spPr>
          <a:xfrm>
            <a:off x="16682400" y="10425240"/>
            <a:ext cx="3130920" cy="1671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Обострение кожных заболеваний</a:t>
            </a:r>
            <a:endParaRPr b="0" lang="ru-RU" sz="3100" spc="-1" strike="noStrike">
              <a:latin typeface="Arial"/>
            </a:endParaRPr>
          </a:p>
        </p:txBody>
      </p:sp>
      <p:grpSp>
        <p:nvGrpSpPr>
          <p:cNvPr id="341" name="Сгруппировать"/>
          <p:cNvGrpSpPr/>
          <p:nvPr/>
        </p:nvGrpSpPr>
        <p:grpSpPr>
          <a:xfrm>
            <a:off x="2040120" y="7380000"/>
            <a:ext cx="311400" cy="1150920"/>
            <a:chOff x="2040120" y="7380000"/>
            <a:chExt cx="311400" cy="1150920"/>
          </a:xfrm>
        </p:grpSpPr>
        <p:sp>
          <p:nvSpPr>
            <p:cNvPr id="342" name="Кружок"/>
            <p:cNvSpPr/>
            <p:nvPr/>
          </p:nvSpPr>
          <p:spPr>
            <a:xfrm rot="16200000">
              <a:off x="2040120" y="7380000"/>
              <a:ext cx="311400" cy="31140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3" name="Линия"/>
            <p:cNvSpPr/>
            <p:nvPr/>
          </p:nvSpPr>
          <p:spPr>
            <a:xfrm flipV="1">
              <a:off x="2196000" y="7583040"/>
              <a:ext cx="360" cy="94788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44" name="Сгруппировать"/>
          <p:cNvGrpSpPr/>
          <p:nvPr/>
        </p:nvGrpSpPr>
        <p:grpSpPr>
          <a:xfrm>
            <a:off x="5891400" y="7380000"/>
            <a:ext cx="311400" cy="1150920"/>
            <a:chOff x="5891400" y="7380000"/>
            <a:chExt cx="311400" cy="1150920"/>
          </a:xfrm>
        </p:grpSpPr>
        <p:sp>
          <p:nvSpPr>
            <p:cNvPr id="345" name="Кружок"/>
            <p:cNvSpPr/>
            <p:nvPr/>
          </p:nvSpPr>
          <p:spPr>
            <a:xfrm rot="16200000">
              <a:off x="5891400" y="7380000"/>
              <a:ext cx="311400" cy="31140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6" name="Линия"/>
            <p:cNvSpPr/>
            <p:nvPr/>
          </p:nvSpPr>
          <p:spPr>
            <a:xfrm flipV="1">
              <a:off x="6047280" y="7583040"/>
              <a:ext cx="360" cy="94788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47" name="Сгруппировать"/>
          <p:cNvGrpSpPr/>
          <p:nvPr/>
        </p:nvGrpSpPr>
        <p:grpSpPr>
          <a:xfrm>
            <a:off x="9704520" y="7380000"/>
            <a:ext cx="311400" cy="1150920"/>
            <a:chOff x="9704520" y="7380000"/>
            <a:chExt cx="311400" cy="1150920"/>
          </a:xfrm>
        </p:grpSpPr>
        <p:sp>
          <p:nvSpPr>
            <p:cNvPr id="348" name="Кружок"/>
            <p:cNvSpPr/>
            <p:nvPr/>
          </p:nvSpPr>
          <p:spPr>
            <a:xfrm rot="16200000">
              <a:off x="9704520" y="7380000"/>
              <a:ext cx="311400" cy="31140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9" name="Линия"/>
            <p:cNvSpPr/>
            <p:nvPr/>
          </p:nvSpPr>
          <p:spPr>
            <a:xfrm flipV="1">
              <a:off x="9860400" y="7583040"/>
              <a:ext cx="360" cy="94788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50" name="Сгруппировать"/>
          <p:cNvGrpSpPr/>
          <p:nvPr/>
        </p:nvGrpSpPr>
        <p:grpSpPr>
          <a:xfrm>
            <a:off x="13530240" y="7380000"/>
            <a:ext cx="311400" cy="1150920"/>
            <a:chOff x="13530240" y="7380000"/>
            <a:chExt cx="311400" cy="1150920"/>
          </a:xfrm>
        </p:grpSpPr>
        <p:sp>
          <p:nvSpPr>
            <p:cNvPr id="351" name="Кружок"/>
            <p:cNvSpPr/>
            <p:nvPr/>
          </p:nvSpPr>
          <p:spPr>
            <a:xfrm rot="16200000">
              <a:off x="13530240" y="7380000"/>
              <a:ext cx="311400" cy="31140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2" name="Линия"/>
            <p:cNvSpPr/>
            <p:nvPr/>
          </p:nvSpPr>
          <p:spPr>
            <a:xfrm flipV="1">
              <a:off x="13686120" y="7583040"/>
              <a:ext cx="360" cy="94788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53" name="Сгруппировать"/>
          <p:cNvGrpSpPr/>
          <p:nvPr/>
        </p:nvGrpSpPr>
        <p:grpSpPr>
          <a:xfrm>
            <a:off x="17406720" y="7380000"/>
            <a:ext cx="311400" cy="1150920"/>
            <a:chOff x="17406720" y="7380000"/>
            <a:chExt cx="311400" cy="1150920"/>
          </a:xfrm>
        </p:grpSpPr>
        <p:sp>
          <p:nvSpPr>
            <p:cNvPr id="354" name="Кружок"/>
            <p:cNvSpPr/>
            <p:nvPr/>
          </p:nvSpPr>
          <p:spPr>
            <a:xfrm rot="16200000">
              <a:off x="17406720" y="7380000"/>
              <a:ext cx="311400" cy="31140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5" name="Линия"/>
            <p:cNvSpPr/>
            <p:nvPr/>
          </p:nvSpPr>
          <p:spPr>
            <a:xfrm flipV="1">
              <a:off x="17562600" y="7583040"/>
              <a:ext cx="360" cy="94788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56" name="Сгруппировать"/>
          <p:cNvGrpSpPr/>
          <p:nvPr/>
        </p:nvGrpSpPr>
        <p:grpSpPr>
          <a:xfrm>
            <a:off x="21207240" y="7380000"/>
            <a:ext cx="311400" cy="1150920"/>
            <a:chOff x="21207240" y="7380000"/>
            <a:chExt cx="311400" cy="1150920"/>
          </a:xfrm>
        </p:grpSpPr>
        <p:sp>
          <p:nvSpPr>
            <p:cNvPr id="357" name="Кружок"/>
            <p:cNvSpPr/>
            <p:nvPr/>
          </p:nvSpPr>
          <p:spPr>
            <a:xfrm rot="16200000">
              <a:off x="21207240" y="7380000"/>
              <a:ext cx="311400" cy="31140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8" name="Линия"/>
            <p:cNvSpPr/>
            <p:nvPr/>
          </p:nvSpPr>
          <p:spPr>
            <a:xfrm flipV="1">
              <a:off x="21363120" y="7583040"/>
              <a:ext cx="360" cy="94788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359" name="image41.png" descr="image41.png"/>
          <p:cNvPicPr/>
          <p:nvPr/>
        </p:nvPicPr>
        <p:blipFill>
          <a:blip r:embed="rId7"/>
          <a:stretch/>
        </p:blipFill>
        <p:spPr>
          <a:xfrm>
            <a:off x="22205880" y="7197120"/>
            <a:ext cx="24894000" cy="583920"/>
          </a:xfrm>
          <a:prstGeom prst="rect">
            <a:avLst/>
          </a:prstGeom>
          <a:ln w="12700">
            <a:noFill/>
          </a:ln>
        </p:spPr>
      </p:pic>
      <p:grpSp>
        <p:nvGrpSpPr>
          <p:cNvPr id="360" name="Сгруппировать"/>
          <p:cNvGrpSpPr/>
          <p:nvPr/>
        </p:nvGrpSpPr>
        <p:grpSpPr>
          <a:xfrm>
            <a:off x="-785160" y="6875280"/>
            <a:ext cx="49409280" cy="583920"/>
            <a:chOff x="-785160" y="6875280"/>
            <a:chExt cx="49409280" cy="583920"/>
          </a:xfrm>
        </p:grpSpPr>
        <p:pic>
          <p:nvPicPr>
            <p:cNvPr id="361" name="image41.png" descr="image41.png"/>
            <p:cNvPicPr/>
            <p:nvPr/>
          </p:nvPicPr>
          <p:blipFill>
            <a:blip r:embed="rId8">
              <a:alphaModFix amt="47000"/>
            </a:blip>
            <a:stretch/>
          </p:blipFill>
          <p:spPr>
            <a:xfrm>
              <a:off x="-785160" y="6875280"/>
              <a:ext cx="24894000" cy="58392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62" name="image41.png" descr="image41.png"/>
            <p:cNvPicPr/>
            <p:nvPr/>
          </p:nvPicPr>
          <p:blipFill>
            <a:blip r:embed="rId9">
              <a:alphaModFix amt="48000"/>
            </a:blip>
            <a:stretch/>
          </p:blipFill>
          <p:spPr>
            <a:xfrm>
              <a:off x="23730120" y="6875280"/>
              <a:ext cx="24894000" cy="58392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63" name="Сгруппировать"/>
          <p:cNvGrpSpPr/>
          <p:nvPr/>
        </p:nvGrpSpPr>
        <p:grpSpPr>
          <a:xfrm>
            <a:off x="-785160" y="7548480"/>
            <a:ext cx="49409280" cy="583920"/>
            <a:chOff x="-785160" y="7548480"/>
            <a:chExt cx="49409280" cy="583920"/>
          </a:xfrm>
        </p:grpSpPr>
        <p:pic>
          <p:nvPicPr>
            <p:cNvPr id="364" name="image41.png" descr="image41.png"/>
            <p:cNvPicPr/>
            <p:nvPr/>
          </p:nvPicPr>
          <p:blipFill>
            <a:blip r:embed="rId10">
              <a:alphaModFix amt="47000"/>
            </a:blip>
            <a:stretch/>
          </p:blipFill>
          <p:spPr>
            <a:xfrm>
              <a:off x="-785160" y="7548480"/>
              <a:ext cx="24894000" cy="58392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65" name="image41.png" descr="image41.png"/>
            <p:cNvPicPr/>
            <p:nvPr/>
          </p:nvPicPr>
          <p:blipFill>
            <a:blip r:embed="rId11">
              <a:alphaModFix amt="48000"/>
            </a:blip>
            <a:stretch/>
          </p:blipFill>
          <p:spPr>
            <a:xfrm>
              <a:off x="23730120" y="7548480"/>
              <a:ext cx="24894000" cy="58392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66" name="Сгруппировать"/>
          <p:cNvGrpSpPr/>
          <p:nvPr/>
        </p:nvGrpSpPr>
        <p:grpSpPr>
          <a:xfrm>
            <a:off x="-785160" y="7964640"/>
            <a:ext cx="49409280" cy="583920"/>
            <a:chOff x="-785160" y="7964640"/>
            <a:chExt cx="49409280" cy="583920"/>
          </a:xfrm>
        </p:grpSpPr>
        <p:pic>
          <p:nvPicPr>
            <p:cNvPr id="367" name="image41.png" descr="image41.png"/>
            <p:cNvPicPr/>
            <p:nvPr/>
          </p:nvPicPr>
          <p:blipFill>
            <a:blip r:embed="rId12">
              <a:alphaModFix amt="7000"/>
            </a:blip>
            <a:stretch/>
          </p:blipFill>
          <p:spPr>
            <a:xfrm>
              <a:off x="-785160" y="7964640"/>
              <a:ext cx="24894000" cy="58392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68" name="image41.png" descr="image41.png"/>
            <p:cNvPicPr/>
            <p:nvPr/>
          </p:nvPicPr>
          <p:blipFill>
            <a:blip r:embed="rId13">
              <a:alphaModFix amt="6000"/>
            </a:blip>
            <a:stretch/>
          </p:blipFill>
          <p:spPr>
            <a:xfrm>
              <a:off x="23730120" y="7964640"/>
              <a:ext cx="24894000" cy="58392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369" name="image42.png" descr="image42.png"/>
          <p:cNvPicPr/>
          <p:nvPr/>
        </p:nvPicPr>
        <p:blipFill>
          <a:blip r:embed="rId14"/>
          <a:srcRect l="287" t="0" r="287" b="0"/>
          <a:stretch/>
        </p:blipFill>
        <p:spPr>
          <a:xfrm>
            <a:off x="16944480" y="8692920"/>
            <a:ext cx="1342800" cy="1297440"/>
          </a:xfrm>
          <a:prstGeom prst="rect">
            <a:avLst/>
          </a:prstGeom>
          <a:ln w="12700">
            <a:noFill/>
          </a:ln>
        </p:spPr>
      </p:pic>
      <p:pic>
        <p:nvPicPr>
          <p:cNvPr id="370" name="image43.png" descr="image43.png"/>
          <p:cNvPicPr/>
          <p:nvPr/>
        </p:nvPicPr>
        <p:blipFill>
          <a:blip r:embed="rId15"/>
          <a:srcRect l="287" t="0" r="287" b="0"/>
          <a:stretch/>
        </p:blipFill>
        <p:spPr>
          <a:xfrm>
            <a:off x="5432040" y="8709120"/>
            <a:ext cx="1230480" cy="1188720"/>
          </a:xfrm>
          <a:prstGeom prst="rect">
            <a:avLst/>
          </a:prstGeom>
          <a:ln w="12700">
            <a:noFill/>
          </a:ln>
        </p:spPr>
      </p:pic>
      <p:pic>
        <p:nvPicPr>
          <p:cNvPr id="371" name="image44.png" descr="image44.png"/>
          <p:cNvPicPr/>
          <p:nvPr/>
        </p:nvPicPr>
        <p:blipFill>
          <a:blip r:embed="rId16"/>
          <a:srcRect l="287" t="0" r="287" b="0"/>
          <a:stretch/>
        </p:blipFill>
        <p:spPr>
          <a:xfrm>
            <a:off x="13002120" y="8680320"/>
            <a:ext cx="1342800" cy="1297440"/>
          </a:xfrm>
          <a:prstGeom prst="rect">
            <a:avLst/>
          </a:prstGeom>
          <a:ln w="12700">
            <a:noFill/>
          </a:ln>
        </p:spPr>
      </p:pic>
      <p:pic>
        <p:nvPicPr>
          <p:cNvPr id="372" name="image45.png" descr="image45.png"/>
          <p:cNvPicPr/>
          <p:nvPr/>
        </p:nvPicPr>
        <p:blipFill>
          <a:blip r:embed="rId17"/>
          <a:srcRect l="287" t="0" r="287" b="0"/>
          <a:stretch/>
        </p:blipFill>
        <p:spPr>
          <a:xfrm>
            <a:off x="20622600" y="8616240"/>
            <a:ext cx="1396080" cy="1348920"/>
          </a:xfrm>
          <a:prstGeom prst="rect">
            <a:avLst/>
          </a:prstGeom>
          <a:ln w="12700">
            <a:noFill/>
          </a:ln>
        </p:spPr>
      </p:pic>
      <p:sp>
        <p:nvSpPr>
          <p:cNvPr id="373" name="Кружок"/>
          <p:cNvSpPr/>
          <p:nvPr/>
        </p:nvSpPr>
        <p:spPr>
          <a:xfrm>
            <a:off x="5250960" y="8526240"/>
            <a:ext cx="1554480" cy="155448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Кружок"/>
          <p:cNvSpPr/>
          <p:nvPr/>
        </p:nvSpPr>
        <p:spPr>
          <a:xfrm>
            <a:off x="9082800" y="8526240"/>
            <a:ext cx="1554480" cy="155448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Кружок"/>
          <p:cNvSpPr/>
          <p:nvPr/>
        </p:nvSpPr>
        <p:spPr>
          <a:xfrm>
            <a:off x="12908880" y="8526240"/>
            <a:ext cx="1554480" cy="155448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6" name="Кружок"/>
          <p:cNvSpPr/>
          <p:nvPr/>
        </p:nvSpPr>
        <p:spPr>
          <a:xfrm>
            <a:off x="16785360" y="8526240"/>
            <a:ext cx="1554480" cy="155448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7" name="Кружок"/>
          <p:cNvSpPr/>
          <p:nvPr/>
        </p:nvSpPr>
        <p:spPr>
          <a:xfrm>
            <a:off x="20556000" y="8526240"/>
            <a:ext cx="1554480" cy="155448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78" name="image46.png" descr="image46.png"/>
          <p:cNvPicPr/>
          <p:nvPr/>
        </p:nvPicPr>
        <p:blipFill>
          <a:blip r:embed="rId18"/>
          <a:stretch/>
        </p:blipFill>
        <p:spPr>
          <a:xfrm>
            <a:off x="9263160" y="8632800"/>
            <a:ext cx="1230120" cy="11887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Потери костной ткани"/>
          <p:cNvSpPr/>
          <p:nvPr/>
        </p:nvSpPr>
        <p:spPr>
          <a:xfrm>
            <a:off x="17604720" y="6481440"/>
            <a:ext cx="4360320" cy="11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Потери</a:t>
            </a:r>
            <a:br/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костной ткани</a:t>
            </a:r>
            <a:endParaRPr b="0" lang="ru-RU" sz="3100" spc="-1" strike="noStrike">
              <a:latin typeface="Arial"/>
            </a:endParaRPr>
          </a:p>
        </p:txBody>
      </p:sp>
      <p:grpSp>
        <p:nvGrpSpPr>
          <p:cNvPr id="380" name="Сгруппировать"/>
          <p:cNvGrpSpPr/>
          <p:nvPr/>
        </p:nvGrpSpPr>
        <p:grpSpPr>
          <a:xfrm>
            <a:off x="18969480" y="4600080"/>
            <a:ext cx="1630800" cy="1630800"/>
            <a:chOff x="18969480" y="4600080"/>
            <a:chExt cx="1630800" cy="1630800"/>
          </a:xfrm>
        </p:grpSpPr>
        <p:sp>
          <p:nvSpPr>
            <p:cNvPr id="381" name="Кружок"/>
            <p:cNvSpPr/>
            <p:nvPr/>
          </p:nvSpPr>
          <p:spPr>
            <a:xfrm>
              <a:off x="18969480" y="4600080"/>
              <a:ext cx="1630800" cy="163080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82" name="image47.png" descr="image47.png"/>
            <p:cNvPicPr/>
            <p:nvPr/>
          </p:nvPicPr>
          <p:blipFill>
            <a:blip r:embed="rId1"/>
            <a:stretch/>
          </p:blipFill>
          <p:spPr>
            <a:xfrm>
              <a:off x="19209960" y="4824360"/>
              <a:ext cx="1149840" cy="118260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383" name="image7.png" descr="image7.png"/>
          <p:cNvPicPr/>
          <p:nvPr/>
        </p:nvPicPr>
        <p:blipFill>
          <a:blip r:embed="rId2"/>
          <a:stretch/>
        </p:blipFill>
        <p:spPr>
          <a:xfrm>
            <a:off x="1537560" y="12793680"/>
            <a:ext cx="1774080" cy="311400"/>
          </a:xfrm>
          <a:prstGeom prst="rect">
            <a:avLst/>
          </a:prstGeom>
          <a:ln w="12700">
            <a:noFill/>
          </a:ln>
        </p:spPr>
      </p:pic>
      <p:sp>
        <p:nvSpPr>
          <p:cNvPr id="384" name="D-Spray"/>
          <p:cNvSpPr/>
          <p:nvPr/>
        </p:nvSpPr>
        <p:spPr>
          <a:xfrm>
            <a:off x="22415760" y="12786840"/>
            <a:ext cx="1120320" cy="41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85" name="image12.png" descr="image12.png"/>
          <p:cNvPicPr/>
          <p:nvPr/>
        </p:nvPicPr>
        <p:blipFill>
          <a:blip r:embed="rId3"/>
          <a:stretch/>
        </p:blipFill>
        <p:spPr>
          <a:xfrm>
            <a:off x="23622480" y="-11771280"/>
            <a:ext cx="19629000" cy="13715280"/>
          </a:xfrm>
          <a:prstGeom prst="rect">
            <a:avLst/>
          </a:prstGeom>
          <a:ln w="12700">
            <a:noFill/>
          </a:ln>
        </p:spPr>
      </p:pic>
      <p:sp>
        <p:nvSpPr>
          <p:cNvPr id="386" name="Регулярный прием витамина D существенно снижает риски:"/>
          <p:cNvSpPr/>
          <p:nvPr/>
        </p:nvSpPr>
        <p:spPr>
          <a:xfrm>
            <a:off x="761040" y="649800"/>
            <a:ext cx="22670640" cy="2580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8000" spc="-1" strike="noStrike">
                <a:solidFill>
                  <a:srgbClr val="ffffff"/>
                </a:solidFill>
                <a:latin typeface="Arial"/>
                <a:ea typeface="Arial"/>
              </a:rPr>
              <a:t>Регулярный прием </a:t>
            </a:r>
            <a:r>
              <a:rPr b="1" lang="ru-RU" sz="8000" spc="-1" strike="noStrike">
                <a:solidFill>
                  <a:srgbClr val="fdf098"/>
                </a:solidFill>
                <a:latin typeface="Arial"/>
                <a:ea typeface="Arial"/>
              </a:rPr>
              <a:t>витамина</a:t>
            </a:r>
            <a:r>
              <a:rPr b="1" lang="ru-RU" sz="8000" spc="-1" strike="noStrike">
                <a:solidFill>
                  <a:srgbClr val="e1343e"/>
                </a:solidFill>
                <a:latin typeface="Arial"/>
                <a:ea typeface="Arial"/>
              </a:rPr>
              <a:t> </a:t>
            </a:r>
            <a:r>
              <a:rPr b="1" lang="ru-RU" sz="8000" spc="-1" strike="noStrike">
                <a:solidFill>
                  <a:srgbClr val="fdf098"/>
                </a:solidFill>
                <a:latin typeface="Arial"/>
                <a:ea typeface="Arial"/>
              </a:rPr>
              <a:t>D</a:t>
            </a:r>
            <a:br/>
            <a:r>
              <a:rPr b="1" lang="ru-RU" sz="8000" spc="-1" strike="noStrike">
                <a:solidFill>
                  <a:srgbClr val="fdf098"/>
                </a:solidFill>
                <a:latin typeface="Arial"/>
                <a:ea typeface="Arial"/>
              </a:rPr>
              <a:t>существенно снижает риски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387" name="Развития сердечно-сосудистых заболеваний"/>
          <p:cNvSpPr/>
          <p:nvPr/>
        </p:nvSpPr>
        <p:spPr>
          <a:xfrm>
            <a:off x="9642240" y="6424560"/>
            <a:ext cx="5089680" cy="1275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20000"/>
              </a:lnSpc>
              <a:tabLst>
                <a:tab algn="l" pos="0"/>
              </a:tabLst>
            </a:pPr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Развития сердечно-сосудистых заболеваний 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88" name="Угасания репродуктивной функции"/>
          <p:cNvSpPr/>
          <p:nvPr/>
        </p:nvSpPr>
        <p:spPr>
          <a:xfrm>
            <a:off x="2192760" y="6481440"/>
            <a:ext cx="4792680" cy="11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Угасания</a:t>
            </a:r>
            <a:br/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репродуктивной функции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89" name="Развития депрессии"/>
          <p:cNvSpPr/>
          <p:nvPr/>
        </p:nvSpPr>
        <p:spPr>
          <a:xfrm>
            <a:off x="4818240" y="10467000"/>
            <a:ext cx="7091280" cy="651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Развития депрессии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90" name="Частых инфекционных заболеваний"/>
          <p:cNvSpPr/>
          <p:nvPr/>
        </p:nvSpPr>
        <p:spPr>
          <a:xfrm>
            <a:off x="13175280" y="10458360"/>
            <a:ext cx="6571440" cy="11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Частых инфекционных</a:t>
            </a:r>
            <a:br/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заболеваний</a:t>
            </a:r>
            <a:endParaRPr b="0" lang="ru-RU" sz="3100" spc="-1" strike="noStrike">
              <a:latin typeface="Arial"/>
            </a:endParaRPr>
          </a:p>
        </p:txBody>
      </p:sp>
      <p:grpSp>
        <p:nvGrpSpPr>
          <p:cNvPr id="391" name="Сгруппировать"/>
          <p:cNvGrpSpPr/>
          <p:nvPr/>
        </p:nvGrpSpPr>
        <p:grpSpPr>
          <a:xfrm>
            <a:off x="15645600" y="8518680"/>
            <a:ext cx="1630800" cy="1630800"/>
            <a:chOff x="15645600" y="8518680"/>
            <a:chExt cx="1630800" cy="1630800"/>
          </a:xfrm>
        </p:grpSpPr>
        <p:pic>
          <p:nvPicPr>
            <p:cNvPr id="392" name="image48.png" descr="image48.png"/>
            <p:cNvPicPr/>
            <p:nvPr/>
          </p:nvPicPr>
          <p:blipFill>
            <a:blip r:embed="rId4"/>
            <a:stretch/>
          </p:blipFill>
          <p:spPr>
            <a:xfrm>
              <a:off x="15813000" y="8694720"/>
              <a:ext cx="1264680" cy="127908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393" name="Кружок"/>
            <p:cNvSpPr/>
            <p:nvPr/>
          </p:nvSpPr>
          <p:spPr>
            <a:xfrm>
              <a:off x="15645600" y="8518680"/>
              <a:ext cx="1630800" cy="163080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94" name="Сгруппировать"/>
          <p:cNvGrpSpPr/>
          <p:nvPr/>
        </p:nvGrpSpPr>
        <p:grpSpPr>
          <a:xfrm>
            <a:off x="3773880" y="4600080"/>
            <a:ext cx="1630800" cy="1630800"/>
            <a:chOff x="3773880" y="4600080"/>
            <a:chExt cx="1630800" cy="1630800"/>
          </a:xfrm>
        </p:grpSpPr>
        <p:sp>
          <p:nvSpPr>
            <p:cNvPr id="395" name="Кружок"/>
            <p:cNvSpPr/>
            <p:nvPr/>
          </p:nvSpPr>
          <p:spPr>
            <a:xfrm>
              <a:off x="3773880" y="4600080"/>
              <a:ext cx="1630800" cy="163080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96" name="image49.png" descr="image49.png"/>
            <p:cNvPicPr/>
            <p:nvPr/>
          </p:nvPicPr>
          <p:blipFill>
            <a:blip r:embed="rId5"/>
            <a:stretch/>
          </p:blipFill>
          <p:spPr>
            <a:xfrm>
              <a:off x="3967560" y="4775760"/>
              <a:ext cx="1243080" cy="127908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97" name="Сгруппировать"/>
          <p:cNvGrpSpPr/>
          <p:nvPr/>
        </p:nvGrpSpPr>
        <p:grpSpPr>
          <a:xfrm>
            <a:off x="7548480" y="8518680"/>
            <a:ext cx="1630800" cy="1630800"/>
            <a:chOff x="7548480" y="8518680"/>
            <a:chExt cx="1630800" cy="1630800"/>
          </a:xfrm>
        </p:grpSpPr>
        <p:sp>
          <p:nvSpPr>
            <p:cNvPr id="398" name="Кружок"/>
            <p:cNvSpPr/>
            <p:nvPr/>
          </p:nvSpPr>
          <p:spPr>
            <a:xfrm>
              <a:off x="7548480" y="8518680"/>
              <a:ext cx="1630800" cy="163080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99" name="image50.png" descr="image50.png"/>
            <p:cNvPicPr/>
            <p:nvPr/>
          </p:nvPicPr>
          <p:blipFill>
            <a:blip r:embed="rId6"/>
            <a:stretch/>
          </p:blipFill>
          <p:spPr>
            <a:xfrm>
              <a:off x="7847640" y="8742960"/>
              <a:ext cx="1032480" cy="118260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400" name="Сгруппировать"/>
          <p:cNvGrpSpPr/>
          <p:nvPr/>
        </p:nvGrpSpPr>
        <p:grpSpPr>
          <a:xfrm>
            <a:off x="11371680" y="4600080"/>
            <a:ext cx="1630800" cy="1630800"/>
            <a:chOff x="11371680" y="4600080"/>
            <a:chExt cx="1630800" cy="1630800"/>
          </a:xfrm>
        </p:grpSpPr>
        <p:sp>
          <p:nvSpPr>
            <p:cNvPr id="401" name="Кружок"/>
            <p:cNvSpPr/>
            <p:nvPr/>
          </p:nvSpPr>
          <p:spPr>
            <a:xfrm>
              <a:off x="11371680" y="4600080"/>
              <a:ext cx="1630800" cy="163080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02" name="image51.png" descr="image51.png"/>
            <p:cNvPicPr/>
            <p:nvPr/>
          </p:nvPicPr>
          <p:blipFill>
            <a:blip r:embed="rId7"/>
            <a:stretch/>
          </p:blipFill>
          <p:spPr>
            <a:xfrm>
              <a:off x="11502360" y="4709160"/>
              <a:ext cx="1445760" cy="1412640"/>
            </a:xfrm>
            <a:prstGeom prst="rect">
              <a:avLst/>
            </a:prstGeom>
            <a:ln w="1270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Прямоугольник"/>
          <p:cNvSpPr/>
          <p:nvPr/>
        </p:nvSpPr>
        <p:spPr>
          <a:xfrm>
            <a:off x="12396960" y="1949760"/>
            <a:ext cx="11996280" cy="9614160"/>
          </a:xfrm>
          <a:prstGeom prst="rect">
            <a:avLst/>
          </a:prstGeom>
          <a:solidFill>
            <a:srgbClr val="ec6e57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D-Spray"/>
          <p:cNvSpPr/>
          <p:nvPr/>
        </p:nvSpPr>
        <p:spPr>
          <a:xfrm>
            <a:off x="1402560" y="2569320"/>
            <a:ext cx="8731800" cy="1513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9000" spc="-1" strike="noStrike">
                <a:solidFill>
                  <a:srgbClr val="ff644e"/>
                </a:solidFill>
                <a:latin typeface="Arial"/>
                <a:ea typeface="Arial"/>
              </a:rPr>
              <a:t>D-Spray</a:t>
            </a:r>
            <a:endParaRPr b="0" lang="ru-RU" sz="9000" spc="-1" strike="noStrike">
              <a:latin typeface="Arial"/>
            </a:endParaRPr>
          </a:p>
        </p:txBody>
      </p:sp>
      <p:pic>
        <p:nvPicPr>
          <p:cNvPr id="405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4080" cy="311400"/>
          </a:xfrm>
          <a:prstGeom prst="rect">
            <a:avLst/>
          </a:prstGeom>
          <a:ln w="12700">
            <a:noFill/>
          </a:ln>
        </p:spPr>
      </p:pic>
      <p:sp>
        <p:nvSpPr>
          <p:cNvPr id="406" name="2179"/>
          <p:cNvSpPr/>
          <p:nvPr/>
        </p:nvSpPr>
        <p:spPr>
          <a:xfrm>
            <a:off x="1473840" y="4373280"/>
            <a:ext cx="9032400" cy="751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000" spc="-100" strike="noStrike">
                <a:solidFill>
                  <a:srgbClr val="535353"/>
                </a:solidFill>
                <a:latin typeface="Helvetica Neue"/>
                <a:ea typeface="Helvetica Neue"/>
              </a:rPr>
              <a:t>2179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407" name="КЛУБНАЯ ЦЕНА"/>
          <p:cNvSpPr/>
          <p:nvPr/>
        </p:nvSpPr>
        <p:spPr>
          <a:xfrm>
            <a:off x="1508400" y="8344080"/>
            <a:ext cx="9032400" cy="501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ru-RU" sz="3300" spc="-100" strike="noStrike">
                <a:solidFill>
                  <a:srgbClr val="33414e"/>
                </a:solidFill>
                <a:latin typeface="Arial"/>
                <a:ea typeface="Arial"/>
              </a:rPr>
              <a:t>КЛУБНАЯ ЦЕНА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408" name="РОЗНИЧНАЯ ЦЕНА"/>
          <p:cNvSpPr/>
          <p:nvPr/>
        </p:nvSpPr>
        <p:spPr>
          <a:xfrm>
            <a:off x="1508400" y="9763560"/>
            <a:ext cx="6966000" cy="501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ru-RU" sz="3300" spc="-100" strike="noStrike">
                <a:solidFill>
                  <a:srgbClr val="33414e"/>
                </a:solidFill>
                <a:latin typeface="Arial"/>
                <a:ea typeface="Arial"/>
              </a:rPr>
              <a:t>РОЗНИЧНАЯ ЦЕНА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409" name="?? у.е"/>
          <p:cNvSpPr/>
          <p:nvPr/>
        </p:nvSpPr>
        <p:spPr>
          <a:xfrm>
            <a:off x="6828480" y="9643680"/>
            <a:ext cx="3121920" cy="685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ru-RU" sz="4500" spc="-100" strike="noStrike">
                <a:solidFill>
                  <a:srgbClr val="535353"/>
                </a:solidFill>
                <a:latin typeface="Arial"/>
                <a:ea typeface="Arial"/>
              </a:rPr>
              <a:t>15 </a:t>
            </a:r>
            <a:r>
              <a:rPr b="1" lang="ru-RU" sz="3300" spc="-100" strike="noStrike">
                <a:solidFill>
                  <a:srgbClr val="535353"/>
                </a:solidFill>
                <a:latin typeface="Arial"/>
                <a:ea typeface="Arial"/>
              </a:rPr>
              <a:t>у.е.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410" name="?? у.е"/>
          <p:cNvSpPr/>
          <p:nvPr/>
        </p:nvSpPr>
        <p:spPr>
          <a:xfrm>
            <a:off x="6828480" y="8170920"/>
            <a:ext cx="2333160" cy="685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ru-RU" sz="4500" spc="-100" strike="noStrike">
                <a:solidFill>
                  <a:srgbClr val="535353"/>
                </a:solidFill>
                <a:latin typeface="Arial"/>
                <a:ea typeface="Arial"/>
              </a:rPr>
              <a:t>12 </a:t>
            </a:r>
            <a:r>
              <a:rPr b="1" lang="ru-RU" sz="3300" spc="-100" strike="noStrike">
                <a:solidFill>
                  <a:srgbClr val="535353"/>
                </a:solidFill>
                <a:latin typeface="Arial"/>
                <a:ea typeface="Arial"/>
              </a:rPr>
              <a:t>у.е.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411" name="БОНУСНЫЕ БАЛЛЫ"/>
          <p:cNvSpPr/>
          <p:nvPr/>
        </p:nvSpPr>
        <p:spPr>
          <a:xfrm>
            <a:off x="1508400" y="6924600"/>
            <a:ext cx="9032400" cy="501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ru-RU" sz="3300" spc="-100" strike="noStrike">
                <a:solidFill>
                  <a:srgbClr val="33414e"/>
                </a:solidFill>
                <a:latin typeface="Arial"/>
                <a:ea typeface="Arial"/>
              </a:rPr>
              <a:t>БОНУСНЫЕ БАЛЛЫ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412" name="??"/>
          <p:cNvSpPr/>
          <p:nvPr/>
        </p:nvSpPr>
        <p:spPr>
          <a:xfrm>
            <a:off x="6777360" y="6784560"/>
            <a:ext cx="1605240" cy="685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ru-RU" sz="4500" spc="-100" strike="noStrike">
                <a:solidFill>
                  <a:srgbClr val="535353"/>
                </a:solidFill>
                <a:latin typeface="Arial"/>
                <a:ea typeface="Arial"/>
              </a:rPr>
              <a:t>7</a:t>
            </a:r>
            <a:endParaRPr b="0" lang="ru-RU" sz="4500" spc="-1" strike="noStrike">
              <a:latin typeface="Arial"/>
            </a:endParaRPr>
          </a:p>
        </p:txBody>
      </p:sp>
      <p:sp>
        <p:nvSpPr>
          <p:cNvPr id="413" name="Кружок"/>
          <p:cNvSpPr/>
          <p:nvPr/>
        </p:nvSpPr>
        <p:spPr>
          <a:xfrm>
            <a:off x="6558480" y="6603120"/>
            <a:ext cx="1069560" cy="1069560"/>
          </a:xfrm>
          <a:prstGeom prst="ellipse">
            <a:avLst/>
          </a:prstGeom>
          <a:noFill/>
          <a:ln w="38160">
            <a:solidFill>
              <a:srgbClr val="ff55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4" name="D-Spray"/>
          <p:cNvSpPr/>
          <p:nvPr/>
        </p:nvSpPr>
        <p:spPr>
          <a:xfrm>
            <a:off x="22415760" y="12786840"/>
            <a:ext cx="1120320" cy="41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415" name="" descr=""/>
          <p:cNvPicPr/>
          <p:nvPr/>
        </p:nvPicPr>
        <p:blipFill>
          <a:blip r:embed="rId2"/>
          <a:stretch/>
        </p:blipFill>
        <p:spPr>
          <a:xfrm>
            <a:off x="16380000" y="2520000"/>
            <a:ext cx="5040000" cy="8377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image52.png" descr="image52.png"/>
          <p:cNvPicPr/>
          <p:nvPr/>
        </p:nvPicPr>
        <p:blipFill>
          <a:blip r:embed="rId1"/>
          <a:stretch/>
        </p:blipFill>
        <p:spPr>
          <a:xfrm>
            <a:off x="10326960" y="12192840"/>
            <a:ext cx="3728520" cy="656280"/>
          </a:xfrm>
          <a:prstGeom prst="rect">
            <a:avLst/>
          </a:prstGeom>
          <a:ln w="12700">
            <a:noFill/>
          </a:ln>
        </p:spPr>
      </p:pic>
      <p:sp>
        <p:nvSpPr>
          <p:cNvPr id="417" name="D-Spray"/>
          <p:cNvSpPr/>
          <p:nvPr/>
        </p:nvSpPr>
        <p:spPr>
          <a:xfrm>
            <a:off x="4705920" y="3561840"/>
            <a:ext cx="14970960" cy="2732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7000" spc="-1" strike="noStrike">
                <a:solidFill>
                  <a:srgbClr val="fdf098"/>
                </a:solidFill>
                <a:latin typeface="Arial"/>
                <a:ea typeface="Arial"/>
              </a:rPr>
              <a:t>D-Spray</a:t>
            </a:r>
            <a:endParaRPr b="0" lang="ru-RU" sz="17000" spc="-1" strike="noStrike">
              <a:latin typeface="Arial"/>
            </a:endParaRPr>
          </a:p>
        </p:txBody>
      </p:sp>
      <p:sp>
        <p:nvSpPr>
          <p:cNvPr id="418" name="Лучи здоровья"/>
          <p:cNvSpPr/>
          <p:nvPr/>
        </p:nvSpPr>
        <p:spPr>
          <a:xfrm>
            <a:off x="4383720" y="6561000"/>
            <a:ext cx="15616080" cy="1924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1700" spc="-1" strike="noStrike">
                <a:solidFill>
                  <a:srgbClr val="ffffff"/>
                </a:solidFill>
                <a:latin typeface="Arial"/>
                <a:ea typeface="Arial"/>
              </a:rPr>
              <a:t>Лучи здоровья </a:t>
            </a:r>
            <a:endParaRPr b="0" lang="ru-RU" sz="1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6.png" descr="image6.png"/>
          <p:cNvPicPr/>
          <p:nvPr/>
        </p:nvPicPr>
        <p:blipFill>
          <a:blip r:embed="rId1"/>
          <a:srcRect l="24335" t="0" r="18929" b="0"/>
          <a:stretch/>
        </p:blipFill>
        <p:spPr>
          <a:xfrm rot="21455400">
            <a:off x="8197200" y="4081320"/>
            <a:ext cx="19563840" cy="19399680"/>
          </a:xfrm>
          <a:prstGeom prst="rect">
            <a:avLst/>
          </a:prstGeom>
          <a:ln w="12700">
            <a:noFill/>
          </a:ln>
        </p:spPr>
      </p:pic>
      <p:pic>
        <p:nvPicPr>
          <p:cNvPr id="173" name="image7.png" descr="image7.png"/>
          <p:cNvPicPr/>
          <p:nvPr/>
        </p:nvPicPr>
        <p:blipFill>
          <a:blip r:embed="rId2"/>
          <a:stretch/>
        </p:blipFill>
        <p:spPr>
          <a:xfrm>
            <a:off x="1537560" y="12793680"/>
            <a:ext cx="1774080" cy="311400"/>
          </a:xfrm>
          <a:prstGeom prst="rect">
            <a:avLst/>
          </a:prstGeom>
          <a:ln w="12700">
            <a:noFill/>
          </a:ln>
        </p:spPr>
      </p:pic>
      <p:sp>
        <p:nvSpPr>
          <p:cNvPr id="174" name="D-Spray"/>
          <p:cNvSpPr/>
          <p:nvPr/>
        </p:nvSpPr>
        <p:spPr>
          <a:xfrm>
            <a:off x="22415760" y="12786840"/>
            <a:ext cx="1120320" cy="41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75" name="Витамин D регулирует все процессы в организме*"/>
          <p:cNvSpPr/>
          <p:nvPr/>
        </p:nvSpPr>
        <p:spPr>
          <a:xfrm>
            <a:off x="1417320" y="880200"/>
            <a:ext cx="15214680" cy="2579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8000" spc="-1" strike="noStrike">
                <a:solidFill>
                  <a:srgbClr val="ff644e"/>
                </a:solidFill>
                <a:latin typeface="Arial"/>
                <a:ea typeface="Arial"/>
              </a:rPr>
              <a:t>Витамин D</a:t>
            </a:r>
            <a:r>
              <a:rPr b="1" lang="ru-RU" sz="8000" spc="-1" strike="noStrike">
                <a:solidFill>
                  <a:srgbClr val="e1343e"/>
                </a:solidFill>
                <a:latin typeface="Arial"/>
                <a:ea typeface="Arial"/>
              </a:rPr>
              <a:t> </a:t>
            </a:r>
            <a:r>
              <a:rPr b="1" lang="ru-RU" sz="8000" spc="-1" strike="noStrike">
                <a:solidFill>
                  <a:srgbClr val="363f47"/>
                </a:solidFill>
                <a:latin typeface="Arial"/>
                <a:ea typeface="Arial"/>
              </a:rPr>
              <a:t>регулирует</a:t>
            </a:r>
            <a:br/>
            <a:r>
              <a:rPr b="1" lang="ru-RU" sz="8000" spc="-1" strike="noStrike">
                <a:solidFill>
                  <a:srgbClr val="363f47"/>
                </a:solidFill>
                <a:latin typeface="Arial"/>
                <a:ea typeface="Arial"/>
              </a:rPr>
              <a:t>все процессы в организме* 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176" name="задерживаются городской пылью, смогом и облаками"/>
          <p:cNvSpPr/>
          <p:nvPr/>
        </p:nvSpPr>
        <p:spPr>
          <a:xfrm>
            <a:off x="13845600" y="9804240"/>
            <a:ext cx="7507440" cy="14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1" lang="ru-RU" sz="4000" spc="-1" strike="noStrike">
                <a:solidFill>
                  <a:srgbClr val="363f47"/>
                </a:solidFill>
                <a:latin typeface="Arial"/>
                <a:ea typeface="Arial"/>
              </a:rPr>
              <a:t>задерживаются городской пылью, смогом и облаками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77" name="Витамин D сложно в достаточном количестве получить из пищи"/>
          <p:cNvSpPr/>
          <p:nvPr/>
        </p:nvSpPr>
        <p:spPr>
          <a:xfrm>
            <a:off x="3202920" y="8429400"/>
            <a:ext cx="6466680" cy="2075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ru-RU" sz="4000" spc="-1" strike="noStrike">
                <a:solidFill>
                  <a:srgbClr val="ff644e"/>
                </a:solidFill>
                <a:latin typeface="Arial"/>
                <a:ea typeface="Arial"/>
              </a:rPr>
              <a:t>Витамин D сложно</a:t>
            </a:r>
            <a:br/>
            <a:r>
              <a:rPr b="0" lang="ru-RU" sz="4000" spc="-1" strike="noStrike">
                <a:solidFill>
                  <a:srgbClr val="363f47"/>
                </a:solidFill>
                <a:latin typeface="Arial"/>
                <a:ea typeface="Arial"/>
              </a:rPr>
              <a:t>в достаточном количестве получить из пищи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78" name="Организм синтезирует его самостоятельно под воздействием солнечных лучей"/>
          <p:cNvSpPr/>
          <p:nvPr/>
        </p:nvSpPr>
        <p:spPr>
          <a:xfrm>
            <a:off x="3202920" y="5089320"/>
            <a:ext cx="8954280" cy="2075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ru-RU" sz="4000" spc="-1" strike="noStrike">
                <a:solidFill>
                  <a:srgbClr val="363f47"/>
                </a:solidFill>
                <a:latin typeface="Arial"/>
                <a:ea typeface="Arial"/>
              </a:rPr>
              <a:t>Организм синтезирует его самостоятельно </a:t>
            </a:r>
            <a:r>
              <a:rPr b="0" lang="ru-RU" sz="4000" spc="-1" strike="noStrike">
                <a:solidFill>
                  <a:srgbClr val="ff644e"/>
                </a:solidFill>
                <a:latin typeface="Arial"/>
                <a:ea typeface="Arial"/>
              </a:rPr>
              <a:t>под воздействием солнечных лучей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179" name="image8.png" descr="image8.png"/>
          <p:cNvPicPr/>
          <p:nvPr/>
        </p:nvPicPr>
        <p:blipFill>
          <a:blip r:embed="rId3"/>
          <a:stretch/>
        </p:blipFill>
        <p:spPr>
          <a:xfrm flipH="1" rot="17398200">
            <a:off x="11897280" y="1706760"/>
            <a:ext cx="8818200" cy="2315880"/>
          </a:xfrm>
          <a:prstGeom prst="rect">
            <a:avLst/>
          </a:prstGeom>
          <a:ln w="12700">
            <a:noFill/>
          </a:ln>
        </p:spPr>
      </p:pic>
      <p:pic>
        <p:nvPicPr>
          <p:cNvPr id="180" name="image8.png" descr="image8.png"/>
          <p:cNvPicPr/>
          <p:nvPr/>
        </p:nvPicPr>
        <p:blipFill>
          <a:blip r:embed="rId4"/>
          <a:stretch/>
        </p:blipFill>
        <p:spPr>
          <a:xfrm flipH="1" rot="17398200">
            <a:off x="14330880" y="1786680"/>
            <a:ext cx="8820000" cy="2316600"/>
          </a:xfrm>
          <a:prstGeom prst="rect">
            <a:avLst/>
          </a:prstGeom>
          <a:ln w="12700">
            <a:noFill/>
          </a:ln>
        </p:spPr>
      </p:pic>
      <p:pic>
        <p:nvPicPr>
          <p:cNvPr id="181" name="image8.png" descr="image8.png"/>
          <p:cNvPicPr/>
          <p:nvPr/>
        </p:nvPicPr>
        <p:blipFill>
          <a:blip r:embed="rId5"/>
          <a:stretch/>
        </p:blipFill>
        <p:spPr>
          <a:xfrm flipH="1" rot="17398200">
            <a:off x="17049240" y="1890000"/>
            <a:ext cx="8638920" cy="2269080"/>
          </a:xfrm>
          <a:prstGeom prst="rect">
            <a:avLst/>
          </a:prstGeom>
          <a:ln w="12700">
            <a:noFill/>
          </a:ln>
        </p:spPr>
      </p:pic>
      <p:pic>
        <p:nvPicPr>
          <p:cNvPr id="182" name="image9.png" descr="image9.png"/>
          <p:cNvPicPr/>
          <p:nvPr/>
        </p:nvPicPr>
        <p:blipFill>
          <a:blip r:embed="rId6"/>
          <a:stretch/>
        </p:blipFill>
        <p:spPr>
          <a:xfrm>
            <a:off x="1161000" y="8524800"/>
            <a:ext cx="1572480" cy="1563120"/>
          </a:xfrm>
          <a:prstGeom prst="rect">
            <a:avLst/>
          </a:prstGeom>
          <a:ln w="12700">
            <a:noFill/>
          </a:ln>
        </p:spPr>
      </p:pic>
      <p:pic>
        <p:nvPicPr>
          <p:cNvPr id="183" name="image10.png" descr="image10.png"/>
          <p:cNvPicPr/>
          <p:nvPr/>
        </p:nvPicPr>
        <p:blipFill>
          <a:blip r:embed="rId7"/>
          <a:stretch/>
        </p:blipFill>
        <p:spPr>
          <a:xfrm>
            <a:off x="965520" y="5182920"/>
            <a:ext cx="1887480" cy="1887480"/>
          </a:xfrm>
          <a:prstGeom prst="rect">
            <a:avLst/>
          </a:prstGeom>
          <a:ln w="12700">
            <a:noFill/>
          </a:ln>
        </p:spPr>
      </p:pic>
      <p:sp>
        <p:nvSpPr>
          <p:cNvPr id="184" name="До 50% UV лучей"/>
          <p:cNvSpPr/>
          <p:nvPr/>
        </p:nvSpPr>
        <p:spPr>
          <a:xfrm>
            <a:off x="13839480" y="7763400"/>
            <a:ext cx="8165520" cy="2075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1" lang="ru-RU" sz="4000" spc="-1" strike="noStrike">
                <a:solidFill>
                  <a:srgbClr val="ff644e"/>
                </a:solidFill>
                <a:latin typeface="Arial"/>
                <a:ea typeface="Arial"/>
              </a:rPr>
              <a:t>До </a:t>
            </a:r>
            <a:r>
              <a:rPr b="1" lang="ru-RU" sz="12000" spc="-1" strike="noStrike">
                <a:solidFill>
                  <a:srgbClr val="ff644e"/>
                </a:solidFill>
                <a:latin typeface="Arial"/>
                <a:ea typeface="Arial"/>
              </a:rPr>
              <a:t>50% UV</a:t>
            </a:r>
            <a:r>
              <a:rPr b="1" lang="ru-RU" sz="4000" spc="-1" strike="noStrike">
                <a:solidFill>
                  <a:srgbClr val="ff644e"/>
                </a:solidFill>
                <a:latin typeface="Arial"/>
                <a:ea typeface="Arial"/>
              </a:rPr>
              <a:t>-лучей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Согласно последним исследованиям, недостаток витамина D выявляется глобально во всем мире, даже в солнечных странах"/>
          <p:cNvSpPr/>
          <p:nvPr/>
        </p:nvSpPr>
        <p:spPr>
          <a:xfrm>
            <a:off x="1417320" y="616680"/>
            <a:ext cx="22295880" cy="3204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6700" spc="-1" strike="noStrike">
                <a:solidFill>
                  <a:srgbClr val="363f47"/>
                </a:solidFill>
                <a:latin typeface="Arial"/>
                <a:ea typeface="Arial"/>
              </a:rPr>
              <a:t>Согласно последним исследованиям, </a:t>
            </a:r>
            <a:r>
              <a:rPr b="1" lang="ru-RU" sz="6700" spc="-1" strike="noStrike">
                <a:solidFill>
                  <a:srgbClr val="ff644e"/>
                </a:solidFill>
                <a:latin typeface="Arial"/>
                <a:ea typeface="Arial"/>
              </a:rPr>
              <a:t>недостаток витамина D выявляется глобально во всем мире,</a:t>
            </a:r>
            <a:r>
              <a:rPr b="1" lang="ru-RU" sz="6700" spc="-1" strike="noStrike">
                <a:solidFill>
                  <a:srgbClr val="363f47"/>
                </a:solidFill>
                <a:latin typeface="Arial"/>
                <a:ea typeface="Arial"/>
              </a:rPr>
              <a:t> даже в солнечных странах </a:t>
            </a:r>
            <a:endParaRPr b="0" lang="ru-RU" sz="6700" spc="-1" strike="noStrike">
              <a:latin typeface="Arial"/>
            </a:endParaRPr>
          </a:p>
        </p:txBody>
      </p:sp>
      <p:pic>
        <p:nvPicPr>
          <p:cNvPr id="186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4080" cy="311400"/>
          </a:xfrm>
          <a:prstGeom prst="rect">
            <a:avLst/>
          </a:prstGeom>
          <a:ln w="12700">
            <a:noFill/>
          </a:ln>
        </p:spPr>
      </p:pic>
      <p:sp>
        <p:nvSpPr>
          <p:cNvPr id="187" name="D-Spray"/>
          <p:cNvSpPr/>
          <p:nvPr/>
        </p:nvSpPr>
        <p:spPr>
          <a:xfrm>
            <a:off x="22415760" y="12786840"/>
            <a:ext cx="1120320" cy="41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graphicFrame>
        <p:nvGraphicFramePr>
          <p:cNvPr id="188" name="Двухмерная столбчатая диаграмма"/>
          <p:cNvGraphicFramePr/>
          <p:nvPr/>
        </p:nvGraphicFramePr>
        <p:xfrm>
          <a:off x="6341040" y="4916880"/>
          <a:ext cx="16490880" cy="7185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9" name="Процент взрослого населения с дефицитом (ниже 25 нмоль/л) или недостаточностью (менее 50 нмоль/л) витамина D3"/>
          <p:cNvSpPr/>
          <p:nvPr/>
        </p:nvSpPr>
        <p:spPr>
          <a:xfrm>
            <a:off x="1430640" y="9658080"/>
            <a:ext cx="3808800" cy="1929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2000" spc="-1" strike="noStrike">
                <a:solidFill>
                  <a:srgbClr val="36414d"/>
                </a:solidFill>
                <a:latin typeface="Arial"/>
                <a:ea typeface="Arial"/>
              </a:rPr>
              <a:t>Процент взрослого</a:t>
            </a:r>
            <a:br/>
            <a:r>
              <a:rPr b="0" lang="ru-RU" sz="2000" spc="-1" strike="noStrike">
                <a:solidFill>
                  <a:srgbClr val="36414d"/>
                </a:solidFill>
                <a:latin typeface="Arial"/>
                <a:ea typeface="Arial"/>
              </a:rPr>
              <a:t>населения с дефицитом</a:t>
            </a:r>
            <a:br/>
            <a:r>
              <a:rPr b="1" lang="ru-RU" sz="2000" spc="-1" strike="noStrike">
                <a:solidFill>
                  <a:srgbClr val="36414d"/>
                </a:solidFill>
                <a:latin typeface="Arial"/>
                <a:ea typeface="Arial"/>
              </a:rPr>
              <a:t>(ниже 25 нмоль/л) </a:t>
            </a:r>
            <a:r>
              <a:rPr b="0" lang="ru-RU" sz="2000" spc="-1" strike="noStrike">
                <a:solidFill>
                  <a:srgbClr val="36414d"/>
                </a:solidFill>
                <a:latin typeface="Arial"/>
                <a:ea typeface="Arial"/>
              </a:rPr>
              <a:t>или недостаточностью (</a:t>
            </a:r>
            <a:r>
              <a:rPr b="1" lang="ru-RU" sz="2000" spc="-1" strike="noStrike">
                <a:solidFill>
                  <a:srgbClr val="36414d"/>
                </a:solidFill>
                <a:latin typeface="Arial"/>
                <a:ea typeface="Arial"/>
              </a:rPr>
              <a:t>менее 50 нмоль/л) </a:t>
            </a:r>
            <a:r>
              <a:rPr b="0" lang="ru-RU" sz="2000" spc="-1" strike="noStrike">
                <a:solidFill>
                  <a:srgbClr val="36414d"/>
                </a:solidFill>
                <a:latin typeface="Arial"/>
                <a:ea typeface="Arial"/>
              </a:rPr>
              <a:t>витамина D3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90" name="Прямоугольник"/>
          <p:cNvSpPr/>
          <p:nvPr/>
        </p:nvSpPr>
        <p:spPr>
          <a:xfrm>
            <a:off x="-1092240" y="9483840"/>
            <a:ext cx="6562440" cy="2277720"/>
          </a:xfrm>
          <a:prstGeom prst="rect">
            <a:avLst/>
          </a:prstGeom>
          <a:noFill/>
          <a:ln w="25400">
            <a:solidFill>
              <a:srgbClr val="ff644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Дефицит"/>
          <p:cNvSpPr/>
          <p:nvPr/>
        </p:nvSpPr>
        <p:spPr>
          <a:xfrm>
            <a:off x="2042280" y="5122800"/>
            <a:ext cx="2803320" cy="569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40000"/>
              </a:lnSpc>
              <a:tabLst>
                <a:tab algn="l" pos="0"/>
              </a:tabLst>
            </a:pPr>
            <a:r>
              <a:rPr b="1" lang="ru-RU" sz="2200" spc="-1" strike="noStrike">
                <a:solidFill>
                  <a:srgbClr val="36414d"/>
                </a:solidFill>
                <a:latin typeface="Arial"/>
                <a:ea typeface="Arial"/>
              </a:rPr>
              <a:t>Дефицит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192" name="Прямоугольник"/>
          <p:cNvSpPr/>
          <p:nvPr/>
        </p:nvSpPr>
        <p:spPr>
          <a:xfrm>
            <a:off x="1445400" y="5194800"/>
            <a:ext cx="415440" cy="425520"/>
          </a:xfrm>
          <a:prstGeom prst="rect">
            <a:avLst/>
          </a:prstGeom>
          <a:solidFill>
            <a:srgbClr val="cf4945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Прямоугольник"/>
          <p:cNvSpPr/>
          <p:nvPr/>
        </p:nvSpPr>
        <p:spPr>
          <a:xfrm>
            <a:off x="1445400" y="5860440"/>
            <a:ext cx="415440" cy="425520"/>
          </a:xfrm>
          <a:prstGeom prst="rect">
            <a:avLst/>
          </a:prstGeom>
          <a:solidFill>
            <a:srgbClr val="e3c456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Недостаток"/>
          <p:cNvSpPr/>
          <p:nvPr/>
        </p:nvSpPr>
        <p:spPr>
          <a:xfrm>
            <a:off x="2042280" y="5788440"/>
            <a:ext cx="2803320" cy="569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40000"/>
              </a:lnSpc>
              <a:tabLst>
                <a:tab algn="l" pos="0"/>
              </a:tabLst>
            </a:pPr>
            <a:r>
              <a:rPr b="1" lang="ru-RU" sz="2200" spc="-1" strike="noStrike">
                <a:solidFill>
                  <a:srgbClr val="36414d"/>
                </a:solidFill>
                <a:latin typeface="Arial"/>
                <a:ea typeface="Arial"/>
              </a:rPr>
              <a:t>Недостаток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4080" cy="311400"/>
          </a:xfrm>
          <a:prstGeom prst="rect">
            <a:avLst/>
          </a:prstGeom>
          <a:ln w="12700">
            <a:noFill/>
          </a:ln>
        </p:spPr>
      </p:pic>
      <p:sp>
        <p:nvSpPr>
          <p:cNvPr id="196" name="D-Spray"/>
          <p:cNvSpPr/>
          <p:nvPr/>
        </p:nvSpPr>
        <p:spPr>
          <a:xfrm>
            <a:off x="22415760" y="12786840"/>
            <a:ext cx="1120320" cy="41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97" name="Для полноценной работы всех органов и систем Витамин D должен не только поступать в организм в достаточном количестве, но и максимально хорошо усваиваться"/>
          <p:cNvSpPr/>
          <p:nvPr/>
        </p:nvSpPr>
        <p:spPr>
          <a:xfrm>
            <a:off x="1480320" y="2297160"/>
            <a:ext cx="9918720" cy="3452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100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ru-RU" sz="4000" spc="-1" strike="noStrike">
                <a:solidFill>
                  <a:srgbClr val="363f47"/>
                </a:solidFill>
                <a:latin typeface="Arial"/>
                <a:ea typeface="Arial"/>
              </a:rPr>
              <a:t>Для полноценной работы всех органов</a:t>
            </a:r>
            <a:br/>
            <a:r>
              <a:rPr b="0" lang="ru-RU" sz="4000" spc="-1" strike="noStrike">
                <a:solidFill>
                  <a:srgbClr val="363f47"/>
                </a:solidFill>
                <a:latin typeface="Arial"/>
                <a:ea typeface="Arial"/>
              </a:rPr>
              <a:t>и систем Витамин D должен не только</a:t>
            </a:r>
            <a:br/>
            <a:r>
              <a:rPr b="0" lang="ru-RU" sz="4000" spc="-1" strike="noStrike">
                <a:solidFill>
                  <a:srgbClr val="363f47"/>
                </a:solidFill>
                <a:latin typeface="Arial"/>
                <a:ea typeface="Arial"/>
              </a:rPr>
              <a:t>поступать в организм в достаточном</a:t>
            </a:r>
            <a:br/>
            <a:r>
              <a:rPr b="0" lang="ru-RU" sz="4000" spc="-1" strike="noStrike">
                <a:solidFill>
                  <a:srgbClr val="363f47"/>
                </a:solidFill>
                <a:latin typeface="Arial"/>
                <a:ea typeface="Arial"/>
              </a:rPr>
              <a:t>количестве, но и </a:t>
            </a:r>
            <a:r>
              <a:rPr b="1" lang="ru-RU" sz="4000" spc="-1" strike="noStrike">
                <a:solidFill>
                  <a:srgbClr val="ff644e"/>
                </a:solidFill>
                <a:latin typeface="Arial"/>
                <a:ea typeface="Arial"/>
              </a:rPr>
              <a:t>максимально</a:t>
            </a:r>
            <a:br/>
            <a:r>
              <a:rPr b="1" lang="ru-RU" sz="4000" spc="-1" strike="noStrike">
                <a:solidFill>
                  <a:srgbClr val="ff644e"/>
                </a:solidFill>
                <a:latin typeface="Arial"/>
                <a:ea typeface="Arial"/>
              </a:rPr>
              <a:t>хорошо усваиваться</a:t>
            </a:r>
            <a:endParaRPr b="0" lang="ru-RU" sz="4000" spc="-1" strike="noStrike">
              <a:latin typeface="Arial"/>
            </a:endParaRPr>
          </a:p>
        </p:txBody>
      </p:sp>
      <p:grpSp>
        <p:nvGrpSpPr>
          <p:cNvPr id="198" name="Сгруппировать"/>
          <p:cNvGrpSpPr/>
          <p:nvPr/>
        </p:nvGrpSpPr>
        <p:grpSpPr>
          <a:xfrm>
            <a:off x="4351320" y="-3701520"/>
            <a:ext cx="9631800" cy="3375000"/>
            <a:chOff x="4351320" y="-3701520"/>
            <a:chExt cx="9631800" cy="3375000"/>
          </a:xfrm>
        </p:grpSpPr>
        <p:sp>
          <p:nvSpPr>
            <p:cNvPr id="199" name="Прямоугольник"/>
            <p:cNvSpPr/>
            <p:nvPr/>
          </p:nvSpPr>
          <p:spPr>
            <a:xfrm flipH="1">
              <a:off x="4351320" y="-3690360"/>
              <a:ext cx="9600480" cy="335232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00" name="image4.png" descr="image4.png"/>
            <p:cNvPicPr/>
            <p:nvPr/>
          </p:nvPicPr>
          <p:blipFill>
            <a:blip r:embed="rId2"/>
            <a:srcRect l="10392" t="35304" r="87850" b="6380"/>
            <a:stretch/>
          </p:blipFill>
          <p:spPr>
            <a:xfrm flipH="1">
              <a:off x="13805280" y="-3701520"/>
              <a:ext cx="177840" cy="337500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201" name="В составе спрея — МСT- жирные кислоты которые способствуют более быстрому и естественному усвоению Витамина D"/>
          <p:cNvSpPr/>
          <p:nvPr/>
        </p:nvSpPr>
        <p:spPr>
          <a:xfrm>
            <a:off x="1433880" y="6056640"/>
            <a:ext cx="11987280" cy="5130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1" lang="ru-RU" sz="6000" spc="-1" strike="noStrike">
                <a:solidFill>
                  <a:srgbClr val="363f47"/>
                </a:solidFill>
                <a:latin typeface="Arial"/>
                <a:ea typeface="Arial"/>
              </a:rPr>
              <a:t>В составе спрея — </a:t>
            </a:r>
            <a:r>
              <a:rPr b="1" lang="ru-RU" sz="6000" spc="-1" strike="noStrike">
                <a:solidFill>
                  <a:srgbClr val="ff644e"/>
                </a:solidFill>
                <a:latin typeface="Arial"/>
                <a:ea typeface="Arial"/>
              </a:rPr>
              <a:t>МСT-</a:t>
            </a:r>
            <a:br/>
            <a:r>
              <a:rPr b="1" lang="ru-RU" sz="6000" spc="-1" strike="noStrike">
                <a:solidFill>
                  <a:srgbClr val="ff644e"/>
                </a:solidFill>
                <a:latin typeface="Arial"/>
                <a:ea typeface="Arial"/>
              </a:rPr>
              <a:t>жирные кислоты,</a:t>
            </a:r>
            <a:r>
              <a:rPr b="1" lang="ru-RU" sz="6000" spc="-1" strike="noStrike">
                <a:solidFill>
                  <a:srgbClr val="363f47"/>
                </a:solidFill>
                <a:latin typeface="Arial"/>
                <a:ea typeface="Arial"/>
              </a:rPr>
              <a:t> которые способствуют более</a:t>
            </a:r>
            <a:br/>
            <a:r>
              <a:rPr b="1" lang="ru-RU" sz="6000" spc="-1" strike="noStrike">
                <a:solidFill>
                  <a:srgbClr val="363f47"/>
                </a:solidFill>
                <a:latin typeface="Arial"/>
                <a:ea typeface="Arial"/>
              </a:rPr>
              <a:t>быстрому и естественному усвоению витамина D</a:t>
            </a:r>
            <a:endParaRPr b="0" lang="ru-RU" sz="6000" spc="-1" strike="noStrike">
              <a:latin typeface="Arial"/>
            </a:endParaRPr>
          </a:p>
        </p:txBody>
      </p:sp>
      <p:pic>
        <p:nvPicPr>
          <p:cNvPr id="202" name="image11.png" descr="image11.png"/>
          <p:cNvPicPr/>
          <p:nvPr/>
        </p:nvPicPr>
        <p:blipFill>
          <a:blip r:embed="rId3"/>
          <a:stretch/>
        </p:blipFill>
        <p:spPr>
          <a:xfrm>
            <a:off x="12767040" y="1476000"/>
            <a:ext cx="10219680" cy="109389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Сгруппировать"/>
          <p:cNvGrpSpPr/>
          <p:nvPr/>
        </p:nvGrpSpPr>
        <p:grpSpPr>
          <a:xfrm>
            <a:off x="9421200" y="342720"/>
            <a:ext cx="14645520" cy="18793800"/>
            <a:chOff x="9421200" y="342720"/>
            <a:chExt cx="14645520" cy="18793800"/>
          </a:xfrm>
        </p:grpSpPr>
        <p:pic>
          <p:nvPicPr>
            <p:cNvPr id="204" name="image13.png" descr="image13.png"/>
            <p:cNvPicPr/>
            <p:nvPr/>
          </p:nvPicPr>
          <p:blipFill>
            <a:blip r:embed="rId1"/>
            <a:stretch/>
          </p:blipFill>
          <p:spPr>
            <a:xfrm>
              <a:off x="18300600" y="2096280"/>
              <a:ext cx="5766120" cy="1704024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05" name="image14.png" descr="image14.png"/>
            <p:cNvPicPr/>
            <p:nvPr/>
          </p:nvPicPr>
          <p:blipFill>
            <a:blip r:embed="rId2">
              <a:alphaModFix amt="76000"/>
            </a:blip>
            <a:stretch/>
          </p:blipFill>
          <p:spPr>
            <a:xfrm flipH="1">
              <a:off x="9421200" y="342720"/>
              <a:ext cx="9999720" cy="698688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206" name="image7.png" descr="image7.png"/>
          <p:cNvPicPr/>
          <p:nvPr/>
        </p:nvPicPr>
        <p:blipFill>
          <a:blip r:embed="rId3"/>
          <a:stretch/>
        </p:blipFill>
        <p:spPr>
          <a:xfrm>
            <a:off x="1537560" y="12793680"/>
            <a:ext cx="1774080" cy="311400"/>
          </a:xfrm>
          <a:prstGeom prst="rect">
            <a:avLst/>
          </a:prstGeom>
          <a:ln w="12700">
            <a:noFill/>
          </a:ln>
        </p:spPr>
      </p:pic>
      <p:sp>
        <p:nvSpPr>
          <p:cNvPr id="207" name="D-Spray"/>
          <p:cNvSpPr/>
          <p:nvPr/>
        </p:nvSpPr>
        <p:spPr>
          <a:xfrm>
            <a:off x="22415760" y="12786840"/>
            <a:ext cx="1120320" cy="41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08" name="Мельчайшие частицы спрея легко проникают в кровоток через слизистую полости рта. Мелкодисперсное распыление увеличивает площадь усвоения."/>
          <p:cNvSpPr/>
          <p:nvPr/>
        </p:nvSpPr>
        <p:spPr>
          <a:xfrm>
            <a:off x="1417320" y="6068880"/>
            <a:ext cx="14646600" cy="2111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ru-RU" sz="4000" spc="-1" strike="noStrike">
                <a:solidFill>
                  <a:srgbClr val="ffffff"/>
                </a:solidFill>
                <a:latin typeface="Arial"/>
                <a:ea typeface="Arial"/>
              </a:rPr>
              <a:t>Мельчайшие частицы спрея легко проникают в кровоток через слизистую полости рта. Мелкодисперсное распыление увеличивает площадь усвоения.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209" name="image12.png" descr="image12.png"/>
          <p:cNvPicPr/>
          <p:nvPr/>
        </p:nvPicPr>
        <p:blipFill>
          <a:blip r:embed="rId4"/>
          <a:stretch/>
        </p:blipFill>
        <p:spPr>
          <a:xfrm>
            <a:off x="26025120" y="-5370480"/>
            <a:ext cx="19629000" cy="13715280"/>
          </a:xfrm>
          <a:prstGeom prst="rect">
            <a:avLst/>
          </a:prstGeom>
          <a:ln w="12700">
            <a:noFill/>
          </a:ln>
        </p:spPr>
      </p:pic>
      <p:sp>
        <p:nvSpPr>
          <p:cNvPr id="210" name="Форма спрея — эффективный способ доставки витамина"/>
          <p:cNvSpPr/>
          <p:nvPr/>
        </p:nvSpPr>
        <p:spPr>
          <a:xfrm>
            <a:off x="1417320" y="810360"/>
            <a:ext cx="11295720" cy="4529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ru-RU" sz="8000" spc="-1" strike="noStrike">
                <a:solidFill>
                  <a:srgbClr val="ffffff"/>
                </a:solidFill>
                <a:latin typeface="Arial"/>
                <a:ea typeface="Arial"/>
              </a:rPr>
              <a:t>Форма спрея</a:t>
            </a:r>
            <a:r>
              <a:rPr b="1" lang="ru-RU" sz="8000" spc="-1" strike="noStrike">
                <a:solidFill>
                  <a:srgbClr val="363f47"/>
                </a:solidFill>
                <a:latin typeface="Arial"/>
                <a:ea typeface="Arial"/>
              </a:rPr>
              <a:t> </a:t>
            </a:r>
            <a:r>
              <a:rPr b="1" lang="ru-RU" sz="8000" spc="-1" strike="noStrike">
                <a:solidFill>
                  <a:srgbClr val="fdf098"/>
                </a:solidFill>
                <a:latin typeface="Arial"/>
                <a:ea typeface="Arial"/>
              </a:rPr>
              <a:t>—</a:t>
            </a:r>
            <a:r>
              <a:rPr b="1" lang="ru-RU" sz="8000" spc="-1" strike="noStrike">
                <a:solidFill>
                  <a:srgbClr val="000000"/>
                </a:solidFill>
                <a:latin typeface="Arial"/>
                <a:ea typeface="Arial"/>
              </a:rPr>
              <a:t> </a:t>
            </a:r>
            <a:r>
              <a:rPr b="1" lang="ru-RU" sz="8000" spc="-1" strike="noStrike">
                <a:solidFill>
                  <a:srgbClr val="fdf098"/>
                </a:solidFill>
                <a:latin typeface="Arial"/>
                <a:ea typeface="Arial"/>
              </a:rPr>
              <a:t>эффективный способ доставки</a:t>
            </a:r>
            <a:r>
              <a:rPr b="1" lang="ru-RU" sz="8000" spc="-1" strike="noStrike">
                <a:solidFill>
                  <a:srgbClr val="363f47"/>
                </a:solidFill>
                <a:latin typeface="Arial"/>
                <a:ea typeface="Arial"/>
              </a:rPr>
              <a:t> </a:t>
            </a:r>
            <a:r>
              <a:rPr b="1" lang="ru-RU" sz="8000" spc="-1" strike="noStrike">
                <a:solidFill>
                  <a:srgbClr val="ffffff"/>
                </a:solidFill>
                <a:latin typeface="Arial"/>
                <a:ea typeface="Arial"/>
              </a:rPr>
              <a:t>витамина 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211" name="Эффективность жирорастворимой формы витамина в виде спрея клинически доказана*"/>
          <p:cNvSpPr/>
          <p:nvPr/>
        </p:nvSpPr>
        <p:spPr>
          <a:xfrm>
            <a:off x="1417320" y="8537040"/>
            <a:ext cx="13601880" cy="3118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1" lang="ru-RU" sz="6000" spc="-1" strike="noStrike">
                <a:solidFill>
                  <a:srgbClr val="fcf199"/>
                </a:solidFill>
                <a:latin typeface="Arial"/>
                <a:ea typeface="Arial"/>
              </a:rPr>
              <a:t>Эффективность жирорастворимой формы витамина в виде спрея клинически доказана*</a:t>
            </a:r>
            <a:endParaRPr b="0" lang="ru-RU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4080" cy="311400"/>
          </a:xfrm>
          <a:prstGeom prst="rect">
            <a:avLst/>
          </a:prstGeom>
          <a:ln w="12700">
            <a:noFill/>
          </a:ln>
        </p:spPr>
      </p:pic>
      <p:sp>
        <p:nvSpPr>
          <p:cNvPr id="213" name="D-Spray"/>
          <p:cNvSpPr/>
          <p:nvPr/>
        </p:nvSpPr>
        <p:spPr>
          <a:xfrm>
            <a:off x="22415760" y="12786840"/>
            <a:ext cx="1120320" cy="41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14" name="Легко проникает в кровоток"/>
          <p:cNvSpPr/>
          <p:nvPr/>
        </p:nvSpPr>
        <p:spPr>
          <a:xfrm>
            <a:off x="2035440" y="9890280"/>
            <a:ext cx="4065120" cy="14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ru-RU" sz="4000" spc="-1" strike="noStrike">
                <a:solidFill>
                  <a:srgbClr val="363f47"/>
                </a:solidFill>
                <a:latin typeface="Arial"/>
                <a:ea typeface="Arial"/>
              </a:rPr>
              <a:t>Легко проникает в кровоток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15" name="Увеличивает площадь усвоения"/>
          <p:cNvSpPr/>
          <p:nvPr/>
        </p:nvSpPr>
        <p:spPr>
          <a:xfrm>
            <a:off x="8982000" y="9873360"/>
            <a:ext cx="6271560" cy="14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ru-RU" sz="4000" spc="-1" strike="noStrike">
                <a:solidFill>
                  <a:srgbClr val="363f47"/>
                </a:solidFill>
                <a:latin typeface="Arial"/>
                <a:ea typeface="Arial"/>
              </a:rPr>
              <a:t>Увеличивает</a:t>
            </a:r>
            <a:br/>
            <a:r>
              <a:rPr b="0" lang="ru-RU" sz="4000" spc="-1" strike="noStrike">
                <a:solidFill>
                  <a:srgbClr val="363f47"/>
                </a:solidFill>
                <a:latin typeface="Arial"/>
                <a:ea typeface="Arial"/>
              </a:rPr>
              <a:t>площадь усвоения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16" name="Эффективность клинически доказана"/>
          <p:cNvSpPr/>
          <p:nvPr/>
        </p:nvSpPr>
        <p:spPr>
          <a:xfrm>
            <a:off x="16888680" y="9873360"/>
            <a:ext cx="6599880" cy="14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ru-RU" sz="4000" spc="-1" strike="noStrike">
                <a:solidFill>
                  <a:srgbClr val="363f47"/>
                </a:solidFill>
                <a:latin typeface="Arial"/>
                <a:ea typeface="Arial"/>
              </a:rPr>
              <a:t>Эффективность клинически доказана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217" name="image15.png" descr="image15.png"/>
          <p:cNvPicPr/>
          <p:nvPr/>
        </p:nvPicPr>
        <p:blipFill>
          <a:blip r:embed="rId2"/>
          <a:stretch/>
        </p:blipFill>
        <p:spPr>
          <a:xfrm>
            <a:off x="17013960" y="3783600"/>
            <a:ext cx="6349320" cy="6349320"/>
          </a:xfrm>
          <a:prstGeom prst="rect">
            <a:avLst/>
          </a:prstGeom>
          <a:ln w="12700">
            <a:noFill/>
          </a:ln>
        </p:spPr>
      </p:pic>
      <p:pic>
        <p:nvPicPr>
          <p:cNvPr id="218" name="image16.png" descr="image16.png"/>
          <p:cNvPicPr/>
          <p:nvPr/>
        </p:nvPicPr>
        <p:blipFill>
          <a:blip r:embed="rId3"/>
          <a:stretch/>
        </p:blipFill>
        <p:spPr>
          <a:xfrm>
            <a:off x="24993000" y="4393440"/>
            <a:ext cx="3809160" cy="3809160"/>
          </a:xfrm>
          <a:prstGeom prst="rect">
            <a:avLst/>
          </a:prstGeom>
          <a:ln w="12700">
            <a:noFill/>
          </a:ln>
        </p:spPr>
      </p:pic>
      <p:pic>
        <p:nvPicPr>
          <p:cNvPr id="219" name="image17.png" descr="image17.png"/>
          <p:cNvPicPr/>
          <p:nvPr/>
        </p:nvPicPr>
        <p:blipFill>
          <a:blip r:embed="rId4"/>
          <a:srcRect l="15807" t="17573" r="12724" b="11864"/>
          <a:stretch/>
        </p:blipFill>
        <p:spPr>
          <a:xfrm>
            <a:off x="1800360" y="4618440"/>
            <a:ext cx="4535640" cy="4478040"/>
          </a:xfrm>
          <a:prstGeom prst="rect">
            <a:avLst/>
          </a:prstGeom>
          <a:ln w="12700">
            <a:noFill/>
          </a:ln>
        </p:spPr>
      </p:pic>
      <p:pic>
        <p:nvPicPr>
          <p:cNvPr id="220" name="image18.png" descr="image18.png"/>
          <p:cNvPicPr/>
          <p:nvPr/>
        </p:nvPicPr>
        <p:blipFill>
          <a:blip r:embed="rId5"/>
          <a:srcRect l="2958" t="0" r="0" b="0"/>
          <a:stretch/>
        </p:blipFill>
        <p:spPr>
          <a:xfrm>
            <a:off x="9688680" y="4339800"/>
            <a:ext cx="4857840" cy="5177160"/>
          </a:xfrm>
          <a:prstGeom prst="rect">
            <a:avLst/>
          </a:prstGeom>
          <a:ln w="12700">
            <a:noFill/>
          </a:ln>
        </p:spPr>
      </p:pic>
      <p:sp>
        <p:nvSpPr>
          <p:cNvPr id="221" name="Преимущества мелкодисперсного распыления витамина D"/>
          <p:cNvSpPr/>
          <p:nvPr/>
        </p:nvSpPr>
        <p:spPr>
          <a:xfrm>
            <a:off x="1417320" y="887400"/>
            <a:ext cx="21502080" cy="2579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8000" spc="-1" strike="noStrike">
                <a:solidFill>
                  <a:srgbClr val="363f47"/>
                </a:solidFill>
                <a:latin typeface="Arial"/>
                <a:ea typeface="Arial"/>
              </a:rPr>
              <a:t>Преимущества</a:t>
            </a:r>
            <a:r>
              <a:rPr b="1" lang="ru-RU" sz="8000" spc="-1" strike="noStrike">
                <a:solidFill>
                  <a:srgbClr val="e1343e"/>
                </a:solidFill>
                <a:latin typeface="Arial"/>
                <a:ea typeface="Arial"/>
              </a:rPr>
              <a:t> </a:t>
            </a:r>
            <a:r>
              <a:rPr b="1" lang="ru-RU" sz="8000" spc="-1" strike="noStrike">
                <a:solidFill>
                  <a:srgbClr val="ff644e"/>
                </a:solidFill>
                <a:latin typeface="Arial"/>
                <a:ea typeface="Arial"/>
              </a:rPr>
              <a:t>мелкодисперсного распыления</a:t>
            </a:r>
            <a:r>
              <a:rPr b="1" lang="ru-RU" sz="8000" spc="-1" strike="noStrike">
                <a:solidFill>
                  <a:srgbClr val="e1343e"/>
                </a:solidFill>
                <a:latin typeface="Arial"/>
                <a:ea typeface="Arial"/>
              </a:rPr>
              <a:t> </a:t>
            </a:r>
            <a:r>
              <a:rPr b="1" lang="ru-RU" sz="8000" spc="-1" strike="noStrike">
                <a:solidFill>
                  <a:srgbClr val="363f47"/>
                </a:solidFill>
                <a:latin typeface="Arial"/>
                <a:ea typeface="Arial"/>
              </a:rPr>
              <a:t>витамина D</a:t>
            </a:r>
            <a:endParaRPr b="0" lang="ru-RU" sz="8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1.jpeg" descr="image1.jpeg"/>
          <p:cNvPicPr/>
          <p:nvPr/>
        </p:nvPicPr>
        <p:blipFill>
          <a:blip r:embed="rId1"/>
          <a:stretch/>
        </p:blipFill>
        <p:spPr>
          <a:xfrm rot="102600">
            <a:off x="-352440" y="-2018520"/>
            <a:ext cx="29237040" cy="16417080"/>
          </a:xfrm>
          <a:prstGeom prst="rect">
            <a:avLst/>
          </a:prstGeom>
          <a:ln w="12700">
            <a:noFill/>
          </a:ln>
        </p:spPr>
      </p:pic>
      <p:pic>
        <p:nvPicPr>
          <p:cNvPr id="223" name="image7.png" descr="image7.png"/>
          <p:cNvPicPr/>
          <p:nvPr/>
        </p:nvPicPr>
        <p:blipFill>
          <a:blip r:embed="rId2"/>
          <a:stretch/>
        </p:blipFill>
        <p:spPr>
          <a:xfrm>
            <a:off x="1537560" y="12793680"/>
            <a:ext cx="1774080" cy="311400"/>
          </a:xfrm>
          <a:prstGeom prst="rect">
            <a:avLst/>
          </a:prstGeom>
          <a:ln w="12700">
            <a:noFill/>
          </a:ln>
        </p:spPr>
      </p:pic>
      <p:sp>
        <p:nvSpPr>
          <p:cNvPr id="224" name="D-Spray"/>
          <p:cNvSpPr/>
          <p:nvPr/>
        </p:nvSpPr>
        <p:spPr>
          <a:xfrm>
            <a:off x="22415760" y="12786840"/>
            <a:ext cx="1120320" cy="41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25" name="D-Spray"/>
          <p:cNvSpPr/>
          <p:nvPr/>
        </p:nvSpPr>
        <p:spPr>
          <a:xfrm>
            <a:off x="1609560" y="4771800"/>
            <a:ext cx="11911680" cy="2067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1" lang="ru-RU" sz="11700" spc="-1" strike="noStrike">
                <a:solidFill>
                  <a:srgbClr val="ff644e"/>
                </a:solidFill>
                <a:latin typeface="Arial"/>
                <a:ea typeface="Arial"/>
              </a:rPr>
              <a:t>D-Spray</a:t>
            </a:r>
            <a:endParaRPr b="0" lang="ru-RU" sz="11700" spc="-1" strike="noStrike">
              <a:latin typeface="Arial"/>
            </a:endParaRPr>
          </a:p>
        </p:txBody>
      </p:sp>
      <p:sp>
        <p:nvSpPr>
          <p:cNvPr id="226" name="Здоровье у тебя в кармане"/>
          <p:cNvSpPr/>
          <p:nvPr/>
        </p:nvSpPr>
        <p:spPr>
          <a:xfrm>
            <a:off x="1796400" y="6714720"/>
            <a:ext cx="8235720" cy="2437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1" lang="ru-RU" sz="7100" spc="-1" strike="noStrike">
                <a:solidFill>
                  <a:srgbClr val="ffffff"/>
                </a:solidFill>
                <a:latin typeface="Arial"/>
                <a:ea typeface="Arial"/>
              </a:rPr>
              <a:t>Здоровье</a:t>
            </a:r>
            <a:br/>
            <a:r>
              <a:rPr b="1" lang="ru-RU" sz="7100" spc="-1" strike="noStrike">
                <a:solidFill>
                  <a:srgbClr val="ffffff"/>
                </a:solidFill>
                <a:latin typeface="Arial"/>
                <a:ea typeface="Arial"/>
              </a:rPr>
              <a:t>у тебя в кармане </a:t>
            </a:r>
            <a:endParaRPr b="0" lang="ru-RU" sz="7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4080" cy="311400"/>
          </a:xfrm>
          <a:prstGeom prst="rect">
            <a:avLst/>
          </a:prstGeom>
          <a:ln w="12700">
            <a:noFill/>
          </a:ln>
        </p:spPr>
      </p:pic>
      <p:sp>
        <p:nvSpPr>
          <p:cNvPr id="228" name="D-Spray"/>
          <p:cNvSpPr/>
          <p:nvPr/>
        </p:nvSpPr>
        <p:spPr>
          <a:xfrm>
            <a:off x="22415760" y="12786840"/>
            <a:ext cx="1120320" cy="41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33414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29" name="Не нужно запивать"/>
          <p:cNvSpPr/>
          <p:nvPr/>
        </p:nvSpPr>
        <p:spPr>
          <a:xfrm>
            <a:off x="4176000" y="4093200"/>
            <a:ext cx="4050720" cy="708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Не нужно запивать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30" name="1 нажатие дозатора — суточная доза потребления"/>
          <p:cNvSpPr/>
          <p:nvPr/>
        </p:nvSpPr>
        <p:spPr>
          <a:xfrm>
            <a:off x="4176000" y="6687720"/>
            <a:ext cx="5580720" cy="1275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1 нажатие дозатора —</a:t>
            </a:r>
            <a:br/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суточная доза потребления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31" name="Упаковка 10 мл содержит 170 доз"/>
          <p:cNvSpPr/>
          <p:nvPr/>
        </p:nvSpPr>
        <p:spPr>
          <a:xfrm>
            <a:off x="4176000" y="9617760"/>
            <a:ext cx="4050720" cy="11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Упаковка 10 мл содержит 170 доз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32" name="D-Spray — Витамин D3 в форме спрея"/>
          <p:cNvSpPr/>
          <p:nvPr/>
        </p:nvSpPr>
        <p:spPr>
          <a:xfrm>
            <a:off x="2112120" y="578520"/>
            <a:ext cx="19597680" cy="1319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8000" spc="-1" strike="noStrike">
                <a:solidFill>
                  <a:srgbClr val="ffffff"/>
                </a:solidFill>
                <a:latin typeface="Arial"/>
                <a:ea typeface="Arial"/>
              </a:rPr>
              <a:t>D-Spray — витамин D3 </a:t>
            </a:r>
            <a:r>
              <a:rPr b="1" lang="ru-RU" sz="8000" spc="-1" strike="noStrike">
                <a:solidFill>
                  <a:srgbClr val="fdf098"/>
                </a:solidFill>
                <a:latin typeface="Arial"/>
                <a:ea typeface="Arial"/>
              </a:rPr>
              <a:t>в </a:t>
            </a:r>
            <a:r>
              <a:rPr b="1" lang="ru-RU" sz="8000" spc="-1" strike="noStrike">
                <a:solidFill>
                  <a:srgbClr val="fdf198"/>
                </a:solidFill>
                <a:latin typeface="Arial"/>
                <a:ea typeface="Arial"/>
              </a:rPr>
              <a:t>форме</a:t>
            </a:r>
            <a:r>
              <a:rPr b="1" lang="ru-RU" sz="8000" spc="-1" strike="noStrike">
                <a:solidFill>
                  <a:srgbClr val="fdf098"/>
                </a:solidFill>
                <a:latin typeface="Arial"/>
                <a:ea typeface="Arial"/>
              </a:rPr>
              <a:t> спрея 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233" name="Удобно носить с собой, чтобы принимать без пропусков"/>
          <p:cNvSpPr/>
          <p:nvPr/>
        </p:nvSpPr>
        <p:spPr>
          <a:xfrm>
            <a:off x="17301240" y="3809880"/>
            <a:ext cx="6324480" cy="1275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Удобно носить с собой,</a:t>
            </a:r>
            <a:br/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чтобы принимать без пропусков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34" name="Точная дозировка, невозможно ошибиться"/>
          <p:cNvSpPr/>
          <p:nvPr/>
        </p:nvSpPr>
        <p:spPr>
          <a:xfrm>
            <a:off x="17301240" y="6687720"/>
            <a:ext cx="5580720" cy="1275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Точная дозировка,</a:t>
            </a:r>
            <a:br/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невозможно ошибиться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35" name="Флакон из темного стекла экологичен, сохраняет свежесть продукта"/>
          <p:cNvSpPr/>
          <p:nvPr/>
        </p:nvSpPr>
        <p:spPr>
          <a:xfrm>
            <a:off x="17301240" y="9362880"/>
            <a:ext cx="5824800" cy="1671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Флакон из темного стекла экологичен, сохраняет свежесть продукта</a:t>
            </a:r>
            <a:endParaRPr b="0" lang="ru-RU" sz="3100" spc="-1" strike="noStrike">
              <a:latin typeface="Arial"/>
            </a:endParaRPr>
          </a:p>
        </p:txBody>
      </p:sp>
      <p:pic>
        <p:nvPicPr>
          <p:cNvPr id="236" name="image19.png" descr="image19.png"/>
          <p:cNvPicPr/>
          <p:nvPr/>
        </p:nvPicPr>
        <p:blipFill>
          <a:blip r:embed="rId2"/>
          <a:stretch/>
        </p:blipFill>
        <p:spPr>
          <a:xfrm>
            <a:off x="9948960" y="2567160"/>
            <a:ext cx="4126680" cy="10240200"/>
          </a:xfrm>
          <a:prstGeom prst="rect">
            <a:avLst/>
          </a:prstGeom>
          <a:ln w="12700">
            <a:noFill/>
          </a:ln>
        </p:spPr>
      </p:pic>
      <p:sp>
        <p:nvSpPr>
          <p:cNvPr id="237" name="Кружок"/>
          <p:cNvSpPr/>
          <p:nvPr/>
        </p:nvSpPr>
        <p:spPr>
          <a:xfrm>
            <a:off x="15296400" y="3669840"/>
            <a:ext cx="1554480" cy="155448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Кружок"/>
          <p:cNvSpPr/>
          <p:nvPr/>
        </p:nvSpPr>
        <p:spPr>
          <a:xfrm>
            <a:off x="15296400" y="6547680"/>
            <a:ext cx="1554480" cy="155448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Кружок"/>
          <p:cNvSpPr/>
          <p:nvPr/>
        </p:nvSpPr>
        <p:spPr>
          <a:xfrm>
            <a:off x="15296400" y="9420840"/>
            <a:ext cx="1554480" cy="155448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40" name="Сгруппировать"/>
          <p:cNvGrpSpPr/>
          <p:nvPr/>
        </p:nvGrpSpPr>
        <p:grpSpPr>
          <a:xfrm>
            <a:off x="2154600" y="6547680"/>
            <a:ext cx="1554480" cy="1554480"/>
            <a:chOff x="2154600" y="6547680"/>
            <a:chExt cx="1554480" cy="1554480"/>
          </a:xfrm>
        </p:grpSpPr>
        <p:sp>
          <p:nvSpPr>
            <p:cNvPr id="241" name="Кружок"/>
            <p:cNvSpPr/>
            <p:nvPr/>
          </p:nvSpPr>
          <p:spPr>
            <a:xfrm>
              <a:off x="2154600" y="6547680"/>
              <a:ext cx="1554480" cy="155448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42" name="image20.png" descr="image20.png"/>
            <p:cNvPicPr/>
            <p:nvPr/>
          </p:nvPicPr>
          <p:blipFill>
            <a:blip r:embed="rId3"/>
            <a:stretch/>
          </p:blipFill>
          <p:spPr>
            <a:xfrm>
              <a:off x="2267280" y="6657120"/>
              <a:ext cx="1328400" cy="133560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243" name="Сгруппировать"/>
          <p:cNvGrpSpPr/>
          <p:nvPr/>
        </p:nvGrpSpPr>
        <p:grpSpPr>
          <a:xfrm>
            <a:off x="2181960" y="3669840"/>
            <a:ext cx="1554480" cy="1554480"/>
            <a:chOff x="2181960" y="3669840"/>
            <a:chExt cx="1554480" cy="1554480"/>
          </a:xfrm>
        </p:grpSpPr>
        <p:sp>
          <p:nvSpPr>
            <p:cNvPr id="244" name="Кружок"/>
            <p:cNvSpPr/>
            <p:nvPr/>
          </p:nvSpPr>
          <p:spPr>
            <a:xfrm>
              <a:off x="2181960" y="3669840"/>
              <a:ext cx="1554480" cy="155448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45" name="image21.png" descr="image21.png"/>
            <p:cNvPicPr/>
            <p:nvPr/>
          </p:nvPicPr>
          <p:blipFill>
            <a:blip r:embed="rId4"/>
            <a:stretch/>
          </p:blipFill>
          <p:spPr>
            <a:xfrm>
              <a:off x="2495160" y="3883320"/>
              <a:ext cx="902880" cy="107676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46" name="Линия"/>
            <p:cNvSpPr/>
            <p:nvPr/>
          </p:nvSpPr>
          <p:spPr>
            <a:xfrm flipV="1">
              <a:off x="2341080" y="3965760"/>
              <a:ext cx="1236240" cy="987840"/>
            </a:xfrm>
            <a:prstGeom prst="line">
              <a:avLst/>
            </a:prstGeom>
            <a:ln w="508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247" name="image22.png" descr="image22.png"/>
          <p:cNvPicPr/>
          <p:nvPr/>
        </p:nvPicPr>
        <p:blipFill>
          <a:blip r:embed="rId5"/>
          <a:stretch/>
        </p:blipFill>
        <p:spPr>
          <a:xfrm>
            <a:off x="15439320" y="3935160"/>
            <a:ext cx="1268640" cy="1024200"/>
          </a:xfrm>
          <a:prstGeom prst="rect">
            <a:avLst/>
          </a:prstGeom>
          <a:ln w="12700">
            <a:noFill/>
          </a:ln>
        </p:spPr>
      </p:pic>
      <p:pic>
        <p:nvPicPr>
          <p:cNvPr id="248" name="image23.png" descr="image23.png"/>
          <p:cNvPicPr/>
          <p:nvPr/>
        </p:nvPicPr>
        <p:blipFill>
          <a:blip r:embed="rId6"/>
          <a:stretch/>
        </p:blipFill>
        <p:spPr>
          <a:xfrm>
            <a:off x="15515640" y="6702120"/>
            <a:ext cx="1064880" cy="1245600"/>
          </a:xfrm>
          <a:prstGeom prst="rect">
            <a:avLst/>
          </a:prstGeom>
          <a:ln w="12700">
            <a:noFill/>
          </a:ln>
        </p:spPr>
      </p:pic>
      <p:pic>
        <p:nvPicPr>
          <p:cNvPr id="249" name="image24.png" descr="image24.png"/>
          <p:cNvPicPr/>
          <p:nvPr/>
        </p:nvPicPr>
        <p:blipFill>
          <a:blip r:embed="rId7"/>
          <a:stretch/>
        </p:blipFill>
        <p:spPr>
          <a:xfrm>
            <a:off x="15753600" y="9513720"/>
            <a:ext cx="639360" cy="1369080"/>
          </a:xfrm>
          <a:prstGeom prst="rect">
            <a:avLst/>
          </a:prstGeom>
          <a:ln w="12700">
            <a:noFill/>
          </a:ln>
        </p:spPr>
      </p:pic>
      <p:grpSp>
        <p:nvGrpSpPr>
          <p:cNvPr id="250" name="Сгруппировать"/>
          <p:cNvGrpSpPr/>
          <p:nvPr/>
        </p:nvGrpSpPr>
        <p:grpSpPr>
          <a:xfrm>
            <a:off x="2139840" y="9420840"/>
            <a:ext cx="1569240" cy="1554480"/>
            <a:chOff x="2139840" y="9420840"/>
            <a:chExt cx="1569240" cy="1554480"/>
          </a:xfrm>
        </p:grpSpPr>
        <p:sp>
          <p:nvSpPr>
            <p:cNvPr id="251" name="Кружок"/>
            <p:cNvSpPr/>
            <p:nvPr/>
          </p:nvSpPr>
          <p:spPr>
            <a:xfrm>
              <a:off x="2154600" y="9420840"/>
              <a:ext cx="1554480" cy="155448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52" name="image23.png" descr="image23.png"/>
            <p:cNvPicPr/>
            <p:nvPr/>
          </p:nvPicPr>
          <p:blipFill>
            <a:blip r:embed="rId8"/>
            <a:srcRect l="60897" t="76690" r="0" b="0"/>
            <a:stretch/>
          </p:blipFill>
          <p:spPr>
            <a:xfrm>
              <a:off x="2498760" y="9672120"/>
              <a:ext cx="804960" cy="56124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53" name="image23.png" descr="image23.png"/>
            <p:cNvPicPr/>
            <p:nvPr/>
          </p:nvPicPr>
          <p:blipFill>
            <a:blip r:embed="rId9"/>
            <a:srcRect l="60897" t="76690" r="0" b="0"/>
            <a:stretch/>
          </p:blipFill>
          <p:spPr>
            <a:xfrm>
              <a:off x="2498760" y="10163160"/>
              <a:ext cx="804960" cy="56124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54" name="image23.png" descr="image23.png"/>
            <p:cNvPicPr/>
            <p:nvPr/>
          </p:nvPicPr>
          <p:blipFill>
            <a:blip r:embed="rId10"/>
            <a:srcRect l="60897" t="76690" r="0" b="0"/>
            <a:stretch/>
          </p:blipFill>
          <p:spPr>
            <a:xfrm>
              <a:off x="2884680" y="9672120"/>
              <a:ext cx="804960" cy="56124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55" name="image23.png" descr="image23.png"/>
            <p:cNvPicPr/>
            <p:nvPr/>
          </p:nvPicPr>
          <p:blipFill>
            <a:blip r:embed="rId11"/>
            <a:srcRect l="60897" t="76690" r="0" b="0"/>
            <a:stretch/>
          </p:blipFill>
          <p:spPr>
            <a:xfrm>
              <a:off x="2884680" y="10163160"/>
              <a:ext cx="804960" cy="56124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56" name="image23.png" descr="image23.png"/>
            <p:cNvPicPr/>
            <p:nvPr/>
          </p:nvPicPr>
          <p:blipFill>
            <a:blip r:embed="rId12"/>
            <a:srcRect l="60897" t="76690" r="0" b="0"/>
            <a:stretch/>
          </p:blipFill>
          <p:spPr>
            <a:xfrm>
              <a:off x="2139840" y="9672120"/>
              <a:ext cx="804960" cy="56124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57" name="image23.png" descr="image23.png"/>
            <p:cNvPicPr/>
            <p:nvPr/>
          </p:nvPicPr>
          <p:blipFill>
            <a:blip r:embed="rId13"/>
            <a:srcRect l="60897" t="76690" r="0" b="0"/>
            <a:stretch/>
          </p:blipFill>
          <p:spPr>
            <a:xfrm>
              <a:off x="2139840" y="10163160"/>
              <a:ext cx="804960" cy="561240"/>
            </a:xfrm>
            <a:prstGeom prst="rect">
              <a:avLst/>
            </a:prstGeom>
            <a:ln w="1270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age25.png" descr="image25.png"/>
          <p:cNvPicPr/>
          <p:nvPr/>
        </p:nvPicPr>
        <p:blipFill>
          <a:blip r:embed="rId1"/>
          <a:srcRect l="7721" t="0" r="7720" b="0"/>
          <a:stretch/>
        </p:blipFill>
        <p:spPr>
          <a:xfrm>
            <a:off x="-537840" y="-1613160"/>
            <a:ext cx="25412760" cy="16941600"/>
          </a:xfrm>
          <a:prstGeom prst="rect">
            <a:avLst/>
          </a:prstGeom>
          <a:ln w="12700">
            <a:noFill/>
          </a:ln>
        </p:spPr>
      </p:pic>
      <p:pic>
        <p:nvPicPr>
          <p:cNvPr id="259" name="image7.png" descr="image7.png"/>
          <p:cNvPicPr/>
          <p:nvPr/>
        </p:nvPicPr>
        <p:blipFill>
          <a:blip r:embed="rId2"/>
          <a:stretch/>
        </p:blipFill>
        <p:spPr>
          <a:xfrm>
            <a:off x="1537560" y="12793680"/>
            <a:ext cx="1774080" cy="311400"/>
          </a:xfrm>
          <a:prstGeom prst="rect">
            <a:avLst/>
          </a:prstGeom>
          <a:ln w="12700">
            <a:noFill/>
          </a:ln>
        </p:spPr>
      </p:pic>
      <p:sp>
        <p:nvSpPr>
          <p:cNvPr id="260" name="D-Spray"/>
          <p:cNvSpPr/>
          <p:nvPr/>
        </p:nvSpPr>
        <p:spPr>
          <a:xfrm>
            <a:off x="22415760" y="12786840"/>
            <a:ext cx="1120320" cy="41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363f47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61" name="image26.png" descr="image26.png"/>
          <p:cNvPicPr/>
          <p:nvPr/>
        </p:nvPicPr>
        <p:blipFill>
          <a:blip r:embed="rId3"/>
          <a:stretch/>
        </p:blipFill>
        <p:spPr>
          <a:xfrm>
            <a:off x="19325160" y="2747880"/>
            <a:ext cx="4596480" cy="3800160"/>
          </a:xfrm>
          <a:prstGeom prst="rect">
            <a:avLst/>
          </a:prstGeom>
          <a:ln w="12700">
            <a:noFill/>
          </a:ln>
        </p:spPr>
      </p:pic>
      <p:sp>
        <p:nvSpPr>
          <p:cNvPr id="262" name="Подходит детям от 3-х лет и подросткам"/>
          <p:cNvSpPr/>
          <p:nvPr/>
        </p:nvSpPr>
        <p:spPr>
          <a:xfrm>
            <a:off x="2874600" y="3165480"/>
            <a:ext cx="4596480" cy="1275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3100" spc="-97" strike="noStrike">
                <a:solidFill>
                  <a:srgbClr val="ffffff"/>
                </a:solidFill>
                <a:latin typeface="Arial"/>
                <a:ea typeface="Arial"/>
              </a:rPr>
              <a:t>Подходит детям от</a:t>
            </a:r>
            <a:br/>
            <a:r>
              <a:rPr b="0" lang="ru-RU" sz="3100" spc="-97" strike="noStrike">
                <a:solidFill>
                  <a:srgbClr val="ffffff"/>
                </a:solidFill>
                <a:latin typeface="Arial"/>
                <a:ea typeface="Arial"/>
              </a:rPr>
              <a:t>3 лет и подросткам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63" name="Разрешен беременным и кормящим"/>
          <p:cNvSpPr/>
          <p:nvPr/>
        </p:nvSpPr>
        <p:spPr>
          <a:xfrm>
            <a:off x="2772360" y="5343120"/>
            <a:ext cx="4596480" cy="11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ru-RU" sz="3100" spc="-97" strike="noStrike">
                <a:solidFill>
                  <a:srgbClr val="ffffff"/>
                </a:solidFill>
                <a:latin typeface="Arial"/>
                <a:ea typeface="Arial"/>
              </a:rPr>
              <a:t>Разрешен беременным</a:t>
            </a:r>
            <a:br/>
            <a:r>
              <a:rPr b="0" lang="ru-RU" sz="3100" spc="-97" strike="noStrike">
                <a:solidFill>
                  <a:srgbClr val="ffffff"/>
                </a:solidFill>
                <a:latin typeface="Arial"/>
                <a:ea typeface="Arial"/>
              </a:rPr>
              <a:t>и кормящим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64" name="D-Spray — витамин для всей семьи"/>
          <p:cNvSpPr/>
          <p:nvPr/>
        </p:nvSpPr>
        <p:spPr>
          <a:xfrm>
            <a:off x="1417320" y="850680"/>
            <a:ext cx="21426120" cy="1319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8000" spc="-1" strike="noStrike">
                <a:solidFill>
                  <a:srgbClr val="ffffff"/>
                </a:solidFill>
                <a:latin typeface="Arial"/>
                <a:ea typeface="Arial"/>
              </a:rPr>
              <a:t>D-Spray — витамин </a:t>
            </a:r>
            <a:r>
              <a:rPr b="1" lang="ru-RU" sz="8000" spc="-1" strike="noStrike">
                <a:solidFill>
                  <a:srgbClr val="fdf198"/>
                </a:solidFill>
                <a:latin typeface="Arial"/>
                <a:ea typeface="Arial"/>
              </a:rPr>
              <a:t>для</a:t>
            </a:r>
            <a:r>
              <a:rPr b="1" lang="ru-RU" sz="8000" spc="-1" strike="noStrike">
                <a:solidFill>
                  <a:srgbClr val="fdf098"/>
                </a:solidFill>
                <a:latin typeface="Arial"/>
                <a:ea typeface="Arial"/>
              </a:rPr>
              <a:t> всей семьи 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265" name="Экономно расходуется  — хватит на всех"/>
          <p:cNvSpPr/>
          <p:nvPr/>
        </p:nvSpPr>
        <p:spPr>
          <a:xfrm>
            <a:off x="2777040" y="7402680"/>
            <a:ext cx="4852440" cy="1275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3100" spc="-97" strike="noStrike">
                <a:solidFill>
                  <a:srgbClr val="ffffff"/>
                </a:solidFill>
                <a:latin typeface="Arial"/>
                <a:ea typeface="Arial"/>
              </a:rPr>
              <a:t>Экономно расходуется  — хватит на всех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66" name="Мягкий нейтральный вкус понравится всем — в основе кокосовое масло"/>
          <p:cNvSpPr/>
          <p:nvPr/>
        </p:nvSpPr>
        <p:spPr>
          <a:xfrm>
            <a:off x="10091520" y="3165480"/>
            <a:ext cx="7167240" cy="1275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3100" spc="-97" strike="noStrike">
                <a:solidFill>
                  <a:srgbClr val="ffffff"/>
                </a:solidFill>
                <a:latin typeface="Arial"/>
                <a:ea typeface="Arial"/>
              </a:rPr>
              <a:t>Мягкий нейтральный вкус понравится всем — в основе кокосовое масло 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67" name="Не нужно убирать в темное место"/>
          <p:cNvSpPr/>
          <p:nvPr/>
        </p:nvSpPr>
        <p:spPr>
          <a:xfrm>
            <a:off x="10091520" y="5598360"/>
            <a:ext cx="6695280" cy="651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ru-RU" sz="3100" spc="-97" strike="noStrike">
                <a:solidFill>
                  <a:srgbClr val="ffffff"/>
                </a:solidFill>
                <a:latin typeface="Arial"/>
                <a:ea typeface="Arial"/>
              </a:rPr>
              <a:t>Не нужно убирать в темное место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68" name="Необходим пожилым людям"/>
          <p:cNvSpPr/>
          <p:nvPr/>
        </p:nvSpPr>
        <p:spPr>
          <a:xfrm>
            <a:off x="10091520" y="9596520"/>
            <a:ext cx="3625200" cy="11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ru-RU" sz="3100" spc="-97" strike="noStrike">
                <a:solidFill>
                  <a:srgbClr val="ffffff"/>
                </a:solidFill>
                <a:latin typeface="Arial"/>
                <a:ea typeface="Arial"/>
              </a:rPr>
              <a:t>Необходим пожилым людям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69" name="Не требует хранения в холодильнике"/>
          <p:cNvSpPr/>
          <p:nvPr/>
        </p:nvSpPr>
        <p:spPr>
          <a:xfrm>
            <a:off x="10091520" y="7459560"/>
            <a:ext cx="4106880" cy="11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ru-RU" sz="3100" spc="-97" strike="noStrike">
                <a:solidFill>
                  <a:srgbClr val="ffffff"/>
                </a:solidFill>
                <a:latin typeface="Arial"/>
                <a:ea typeface="Arial"/>
              </a:rPr>
              <a:t>Не требует хранения</a:t>
            </a:r>
            <a:br/>
            <a:r>
              <a:rPr b="0" lang="ru-RU" sz="3100" spc="-97" strike="noStrike">
                <a:solidFill>
                  <a:srgbClr val="ffffff"/>
                </a:solidFill>
                <a:latin typeface="Arial"/>
                <a:ea typeface="Arial"/>
              </a:rPr>
              <a:t>в холодильнике</a:t>
            </a:r>
            <a:endParaRPr b="0" lang="ru-RU" sz="3100" spc="-1" strike="noStrike">
              <a:latin typeface="Arial"/>
            </a:endParaRPr>
          </a:p>
        </p:txBody>
      </p:sp>
      <p:pic>
        <p:nvPicPr>
          <p:cNvPr id="270" name="image27.png" descr="image27.png"/>
          <p:cNvPicPr/>
          <p:nvPr/>
        </p:nvPicPr>
        <p:blipFill>
          <a:blip r:embed="rId4"/>
          <a:stretch/>
        </p:blipFill>
        <p:spPr>
          <a:xfrm>
            <a:off x="8487000" y="7352640"/>
            <a:ext cx="1383120" cy="1374840"/>
          </a:xfrm>
          <a:prstGeom prst="rect">
            <a:avLst/>
          </a:prstGeom>
          <a:ln w="12700">
            <a:noFill/>
          </a:ln>
        </p:spPr>
      </p:pic>
      <p:pic>
        <p:nvPicPr>
          <p:cNvPr id="271" name="image28.png" descr="image28.png"/>
          <p:cNvPicPr/>
          <p:nvPr/>
        </p:nvPicPr>
        <p:blipFill>
          <a:blip r:embed="rId5"/>
          <a:stretch/>
        </p:blipFill>
        <p:spPr>
          <a:xfrm>
            <a:off x="1572480" y="3320640"/>
            <a:ext cx="666720" cy="964440"/>
          </a:xfrm>
          <a:prstGeom prst="rect">
            <a:avLst/>
          </a:prstGeom>
          <a:ln w="12700">
            <a:noFill/>
          </a:ln>
        </p:spPr>
      </p:pic>
      <p:pic>
        <p:nvPicPr>
          <p:cNvPr id="272" name="image29.png" descr="image29.png"/>
          <p:cNvPicPr/>
          <p:nvPr/>
        </p:nvPicPr>
        <p:blipFill>
          <a:blip r:embed="rId6"/>
          <a:stretch/>
        </p:blipFill>
        <p:spPr>
          <a:xfrm>
            <a:off x="1537560" y="5537520"/>
            <a:ext cx="632160" cy="772560"/>
          </a:xfrm>
          <a:prstGeom prst="rect">
            <a:avLst/>
          </a:prstGeom>
          <a:ln w="12700">
            <a:noFill/>
          </a:ln>
        </p:spPr>
      </p:pic>
      <p:pic>
        <p:nvPicPr>
          <p:cNvPr id="273" name="image30.png" descr="image30.png"/>
          <p:cNvPicPr/>
          <p:nvPr/>
        </p:nvPicPr>
        <p:blipFill>
          <a:blip r:embed="rId7"/>
          <a:stretch/>
        </p:blipFill>
        <p:spPr>
          <a:xfrm>
            <a:off x="8775000" y="3361680"/>
            <a:ext cx="807120" cy="882720"/>
          </a:xfrm>
          <a:prstGeom prst="rect">
            <a:avLst/>
          </a:prstGeom>
          <a:ln w="12700">
            <a:noFill/>
          </a:ln>
        </p:spPr>
      </p:pic>
      <p:pic>
        <p:nvPicPr>
          <p:cNvPr id="274" name="image32.png" descr="image32.png"/>
          <p:cNvPicPr/>
          <p:nvPr/>
        </p:nvPicPr>
        <p:blipFill>
          <a:blip r:embed="rId8"/>
          <a:stretch/>
        </p:blipFill>
        <p:spPr>
          <a:xfrm>
            <a:off x="8863920" y="9740160"/>
            <a:ext cx="630000" cy="874080"/>
          </a:xfrm>
          <a:prstGeom prst="rect">
            <a:avLst/>
          </a:prstGeom>
          <a:ln w="12700">
            <a:noFill/>
          </a:ln>
        </p:spPr>
      </p:pic>
      <p:sp>
        <p:nvSpPr>
          <p:cNvPr id="275" name="Кружок"/>
          <p:cNvSpPr/>
          <p:nvPr/>
        </p:nvSpPr>
        <p:spPr>
          <a:xfrm>
            <a:off x="1330560" y="3227760"/>
            <a:ext cx="1150920" cy="115092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Кружок"/>
          <p:cNvSpPr/>
          <p:nvPr/>
        </p:nvSpPr>
        <p:spPr>
          <a:xfrm>
            <a:off x="8603280" y="3227760"/>
            <a:ext cx="1150920" cy="115092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Кружок"/>
          <p:cNvSpPr/>
          <p:nvPr/>
        </p:nvSpPr>
        <p:spPr>
          <a:xfrm>
            <a:off x="8603280" y="5348160"/>
            <a:ext cx="1150920" cy="115092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Кружок"/>
          <p:cNvSpPr/>
          <p:nvPr/>
        </p:nvSpPr>
        <p:spPr>
          <a:xfrm>
            <a:off x="1278360" y="5348160"/>
            <a:ext cx="1150920" cy="115092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Кружок"/>
          <p:cNvSpPr/>
          <p:nvPr/>
        </p:nvSpPr>
        <p:spPr>
          <a:xfrm>
            <a:off x="8603640" y="9601560"/>
            <a:ext cx="1150920" cy="115092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Кружок"/>
          <p:cNvSpPr/>
          <p:nvPr/>
        </p:nvSpPr>
        <p:spPr>
          <a:xfrm>
            <a:off x="1295640" y="7464960"/>
            <a:ext cx="1150920" cy="115092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81" name="image33.png" descr="image33.png"/>
          <p:cNvPicPr/>
          <p:nvPr/>
        </p:nvPicPr>
        <p:blipFill>
          <a:blip r:embed="rId9"/>
          <a:srcRect l="16" t="0" r="0" b="0"/>
          <a:stretch/>
        </p:blipFill>
        <p:spPr>
          <a:xfrm>
            <a:off x="8769960" y="5537520"/>
            <a:ext cx="817200" cy="772560"/>
          </a:xfrm>
          <a:prstGeom prst="rect">
            <a:avLst/>
          </a:prstGeom>
          <a:ln w="12700">
            <a:noFill/>
          </a:ln>
        </p:spPr>
      </p:pic>
      <p:pic>
        <p:nvPicPr>
          <p:cNvPr id="282" name="image34.png" descr="image34.png"/>
          <p:cNvPicPr/>
          <p:nvPr/>
        </p:nvPicPr>
        <p:blipFill>
          <a:blip r:embed="rId10"/>
          <a:stretch/>
        </p:blipFill>
        <p:spPr>
          <a:xfrm>
            <a:off x="1310040" y="7603200"/>
            <a:ext cx="1183680" cy="874080"/>
          </a:xfrm>
          <a:prstGeom prst="rect">
            <a:avLst/>
          </a:prstGeom>
          <a:ln w="12700">
            <a:noFill/>
          </a:ln>
        </p:spPr>
      </p:pic>
      <p:sp>
        <p:nvSpPr>
          <p:cNvPr id="283" name="Поможет повысить иммунитет всех…"/>
          <p:cNvSpPr/>
          <p:nvPr/>
        </p:nvSpPr>
        <p:spPr>
          <a:xfrm>
            <a:off x="2777040" y="9784440"/>
            <a:ext cx="5151960" cy="1671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ru-RU" sz="3100" spc="-97" strike="noStrike">
                <a:solidFill>
                  <a:srgbClr val="ffffff"/>
                </a:solidFill>
                <a:latin typeface="Arial"/>
                <a:ea typeface="Arial"/>
              </a:rPr>
              <a:t>Поможет повысить иммунитет всех</a:t>
            </a:r>
            <a:endParaRPr b="0" lang="ru-RU" sz="3100" spc="-1" strike="noStrike">
              <a:latin typeface="Arial"/>
            </a:endParaRPr>
          </a:p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ru-RU" sz="3100" spc="-97" strike="noStrike">
                <a:solidFill>
                  <a:srgbClr val="ffffff"/>
                </a:solidFill>
                <a:latin typeface="Arial"/>
                <a:ea typeface="Arial"/>
              </a:rPr>
              <a:t>членов семьи</a:t>
            </a:r>
            <a:endParaRPr b="0" lang="ru-RU" sz="3100" spc="-1" strike="noStrike">
              <a:latin typeface="Arial"/>
            </a:endParaRPr>
          </a:p>
        </p:txBody>
      </p:sp>
      <p:pic>
        <p:nvPicPr>
          <p:cNvPr id="284" name="Монтажная область 45-8.png" descr="Монтажная область 45-8.png"/>
          <p:cNvPicPr/>
          <p:nvPr/>
        </p:nvPicPr>
        <p:blipFill>
          <a:blip r:embed="rId11"/>
          <a:stretch/>
        </p:blipFill>
        <p:spPr>
          <a:xfrm>
            <a:off x="1488240" y="9561960"/>
            <a:ext cx="835560" cy="19296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</TotalTime>
  <Application>LibreOffice/7.2.0.4$Windows_X86_64 LibreOffice_project/9a9c6381e3f7a62afc1329bd359cc48accb6435b</Application>
  <AppVersion>15.0000</AppVersion>
  <Words>1708</Words>
  <Paragraphs>115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Kristina Petrova</dc:creator>
  <dc:description/>
  <dc:language>ru-RU</dc:language>
  <cp:lastModifiedBy/>
  <dcterms:modified xsi:type="dcterms:W3CDTF">2021-11-24T19:06:52Z</dcterms:modified>
  <cp:revision>7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5</vt:i4>
  </property>
  <property fmtid="{D5CDD505-2E9C-101B-9397-08002B2CF9AE}" pid="3" name="PresentationFormat">
    <vt:lpwstr>Произвольный</vt:lpwstr>
  </property>
  <property fmtid="{D5CDD505-2E9C-101B-9397-08002B2CF9AE}" pid="4" name="Slides">
    <vt:i4>14</vt:i4>
  </property>
</Properties>
</file>