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86" r:id="rId4"/>
    <p:sldId id="259" r:id="rId5"/>
    <p:sldId id="260" r:id="rId6"/>
    <p:sldId id="261" r:id="rId7"/>
    <p:sldId id="287" r:id="rId8"/>
    <p:sldId id="288" r:id="rId9"/>
    <p:sldId id="264" r:id="rId10"/>
    <p:sldId id="265" r:id="rId11"/>
    <p:sldId id="266" r:id="rId12"/>
    <p:sldId id="289" r:id="rId13"/>
    <p:sldId id="290" r:id="rId14"/>
    <p:sldId id="269" r:id="rId15"/>
    <p:sldId id="270" r:id="rId16"/>
    <p:sldId id="271" r:id="rId17"/>
    <p:sldId id="272" r:id="rId18"/>
    <p:sldId id="273" r:id="rId19"/>
    <p:sldId id="274" r:id="rId20"/>
    <p:sldId id="291" r:id="rId21"/>
    <p:sldId id="276" r:id="rId22"/>
    <p:sldId id="278" r:id="rId23"/>
    <p:sldId id="279" r:id="rId24"/>
    <p:sldId id="280" r:id="rId25"/>
    <p:sldId id="281" r:id="rId26"/>
    <p:sldId id="282" r:id="rId27"/>
    <p:sldId id="292" r:id="rId28"/>
    <p:sldId id="293" r:id="rId29"/>
    <p:sldId id="285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07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8207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8207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8207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8207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8207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8207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8207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8207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лена Вермишева" initials="ЕВ" lastIdx="2" clrIdx="0">
    <p:extLst>
      <p:ext uri="{19B8F6BF-5375-455C-9EA6-DF929625EA0E}">
        <p15:presenceInfo xmlns:p15="http://schemas.microsoft.com/office/powerpoint/2012/main" userId="b8320fceb9aacf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6" autoAdjust="0"/>
    <p:restoredTop sz="70392" autoAdjust="0"/>
  </p:normalViewPr>
  <p:slideViewPr>
    <p:cSldViewPr>
      <p:cViewPr varScale="1">
        <p:scale>
          <a:sx n="31" d="100"/>
          <a:sy n="31" d="100"/>
        </p:scale>
        <p:origin x="1380" y="7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170020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6000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6000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6000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6000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6000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6000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6000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6000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6000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7353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hape 2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Старение кожи — это в основном старение коллагена. Внешние признаки старения кожи во многом связаны с изменениями, которые с возрастом происходят именно в слое дермы. Процессы возрастной инволюции характеризуются выраженной атрофией дермы (уменьшение объема ткани, обеднение клеточного пула), потерей эластичности. Во многом эти изменения связаны с атрофией и дезорганизацией структурных компонентов внеклеточного матрикса и главным образом коллагена. </a:t>
            </a:r>
          </a:p>
        </p:txBody>
      </p:sp>
    </p:spTree>
    <p:extLst>
      <p:ext uri="{BB962C8B-B14F-4D97-AF65-F5344CB8AC3E}">
        <p14:creationId xmlns:p14="http://schemas.microsoft.com/office/powerpoint/2010/main" val="4251849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существуют разные способы восполнения, какие вы знаете?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7954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Преимущества </a:t>
            </a:r>
            <a:r>
              <a:rPr lang="ru-RU" dirty="0" err="1"/>
              <a:t>нутрикосметики</a:t>
            </a:r>
            <a:r>
              <a:rPr lang="ru-RU" dirty="0"/>
              <a:t> по сравнению:</a:t>
            </a:r>
          </a:p>
          <a:p>
            <a:endParaRPr lang="ru-RU" dirty="0"/>
          </a:p>
          <a:p>
            <a:pPr>
              <a:defRPr b="1"/>
            </a:pPr>
            <a:r>
              <a:rPr lang="ru-RU" dirty="0"/>
              <a:t>с наружными косметическими средствами:</a:t>
            </a:r>
            <a:r>
              <a:rPr lang="ru-RU" b="0" dirty="0"/>
              <a:t> большинство наружных косметических средств работает с верхним слоем нашей кожи — эпидермисом. Более глубоких слоев — дермы и гиподермы — могут достигнуть лишь те препараты, которые вводятся с помощью уколов или те, в которых используются </a:t>
            </a:r>
            <a:r>
              <a:rPr lang="ru-RU" b="0" dirty="0" err="1"/>
              <a:t>трансдермальные</a:t>
            </a:r>
            <a:r>
              <a:rPr lang="ru-RU" b="0" dirty="0"/>
              <a:t> системы доставки (это дорогостоящие технологии).</a:t>
            </a:r>
          </a:p>
          <a:p>
            <a:pPr>
              <a:defRPr b="1"/>
            </a:pPr>
            <a:endParaRPr lang="ru-RU" b="0" dirty="0"/>
          </a:p>
          <a:p>
            <a:pPr>
              <a:defRPr b="1"/>
            </a:pPr>
            <a:r>
              <a:rPr lang="ru-RU" dirty="0"/>
              <a:t>инъекционными методиками:</a:t>
            </a:r>
            <a:r>
              <a:rPr lang="ru-RU" b="0" dirty="0"/>
              <a:t>  удобство приема, отсутствие необходимости ехать в косметологическую клинику, безболезненность, отсутствие внешних проявлений от уколов, дополнительное поступление коллагена в другие органы.</a:t>
            </a:r>
          </a:p>
          <a:p>
            <a:pPr>
              <a:defRPr b="1"/>
            </a:pPr>
            <a:endParaRPr lang="ru-RU" b="0" dirty="0"/>
          </a:p>
          <a:p>
            <a:pPr>
              <a:defRPr b="1"/>
            </a:pPr>
            <a:r>
              <a:rPr lang="ru-RU" dirty="0"/>
              <a:t>рационом питания:</a:t>
            </a:r>
            <a:r>
              <a:rPr lang="ru-RU" b="0" dirty="0"/>
              <a:t> точность дозировки активного вещества, лучшее усвоение организмом, нет риска употребить токсичные вещества, применявшиеся для выращивания с/х продукции.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632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0" name="Shape 3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* </a:t>
            </a:r>
            <a:r>
              <a:rPr u="none" dirty="0" err="1"/>
              <a:t>Коллаген</a:t>
            </a:r>
            <a:r>
              <a:rPr u="none" dirty="0"/>
              <a:t> </a:t>
            </a:r>
            <a:r>
              <a:rPr u="none" dirty="0" err="1"/>
              <a:t>из</a:t>
            </a:r>
            <a:r>
              <a:rPr u="none" dirty="0"/>
              <a:t> </a:t>
            </a:r>
            <a:r>
              <a:rPr u="none" dirty="0" err="1"/>
              <a:t>кожи</a:t>
            </a:r>
            <a:r>
              <a:rPr u="none" dirty="0"/>
              <a:t> </a:t>
            </a:r>
            <a:r>
              <a:rPr u="none" dirty="0" err="1"/>
              <a:t>морских</a:t>
            </a:r>
            <a:r>
              <a:rPr u="none" dirty="0"/>
              <a:t> </a:t>
            </a:r>
            <a:r>
              <a:rPr u="none" dirty="0" err="1"/>
              <a:t>рыб</a:t>
            </a:r>
            <a:r>
              <a:rPr lang="ru-RU" u="none" dirty="0"/>
              <a:t> —  сайды, пикши, трески.</a:t>
            </a:r>
            <a:endParaRPr u="none" dirty="0"/>
          </a:p>
          <a:p>
            <a:endParaRPr u="none" dirty="0"/>
          </a:p>
          <a:p>
            <a:r>
              <a:rPr u="none" dirty="0"/>
              <a:t>** </a:t>
            </a:r>
            <a:r>
              <a:rPr u="none" dirty="0" err="1"/>
              <a:t>Ногти</a:t>
            </a:r>
            <a:r>
              <a:rPr u="none" dirty="0"/>
              <a:t> и </a:t>
            </a:r>
            <a:r>
              <a:rPr u="none" dirty="0" err="1"/>
              <a:t>волосы</a:t>
            </a:r>
            <a:r>
              <a:rPr u="none" dirty="0"/>
              <a:t> </a:t>
            </a:r>
            <a:r>
              <a:rPr u="none" dirty="0" err="1"/>
              <a:t>на</a:t>
            </a:r>
            <a:r>
              <a:rPr u="none" dirty="0"/>
              <a:t> 60% и 80% </a:t>
            </a:r>
            <a:r>
              <a:rPr u="none" dirty="0" err="1"/>
              <a:t>соответственно</a:t>
            </a:r>
            <a:r>
              <a:rPr u="none" dirty="0"/>
              <a:t> </a:t>
            </a:r>
            <a:r>
              <a:rPr u="none" dirty="0" err="1"/>
              <a:t>состоят</a:t>
            </a:r>
            <a:r>
              <a:rPr u="none" dirty="0"/>
              <a:t> </a:t>
            </a:r>
            <a:r>
              <a:rPr u="none" dirty="0" err="1"/>
              <a:t>из</a:t>
            </a:r>
            <a:r>
              <a:rPr u="none" dirty="0"/>
              <a:t> </a:t>
            </a:r>
            <a:r>
              <a:rPr u="none" dirty="0" err="1"/>
              <a:t>кератина</a:t>
            </a:r>
            <a:r>
              <a:rPr u="none" dirty="0"/>
              <a:t>. </a:t>
            </a:r>
            <a:r>
              <a:rPr u="none" dirty="0" err="1"/>
              <a:t>Кератин</a:t>
            </a:r>
            <a:r>
              <a:rPr u="none" dirty="0"/>
              <a:t>, </a:t>
            </a:r>
            <a:r>
              <a:rPr u="none" dirty="0" err="1"/>
              <a:t>как</a:t>
            </a:r>
            <a:r>
              <a:rPr u="none" dirty="0"/>
              <a:t> </a:t>
            </a:r>
            <a:r>
              <a:rPr u="none" dirty="0" err="1"/>
              <a:t>коллаген</a:t>
            </a:r>
            <a:r>
              <a:rPr u="none" dirty="0"/>
              <a:t> и </a:t>
            </a:r>
            <a:r>
              <a:rPr u="none" dirty="0" err="1"/>
              <a:t>любой</a:t>
            </a:r>
            <a:r>
              <a:rPr u="none" dirty="0"/>
              <a:t> </a:t>
            </a:r>
            <a:r>
              <a:rPr u="none" dirty="0" err="1"/>
              <a:t>другой</a:t>
            </a:r>
            <a:r>
              <a:rPr u="none" dirty="0"/>
              <a:t> </a:t>
            </a:r>
            <a:r>
              <a:rPr u="none" dirty="0" err="1"/>
              <a:t>белок</a:t>
            </a:r>
            <a:r>
              <a:rPr u="none" dirty="0"/>
              <a:t>, </a:t>
            </a:r>
            <a:r>
              <a:rPr u="none" dirty="0" err="1"/>
              <a:t>формируется</a:t>
            </a:r>
            <a:r>
              <a:rPr u="none" dirty="0"/>
              <a:t> </a:t>
            </a:r>
            <a:r>
              <a:rPr u="none" dirty="0" err="1"/>
              <a:t>из</a:t>
            </a:r>
            <a:r>
              <a:rPr u="none" dirty="0"/>
              <a:t> </a:t>
            </a:r>
            <a:r>
              <a:rPr u="none" dirty="0" err="1"/>
              <a:t>аминокислот</a:t>
            </a:r>
            <a:r>
              <a:rPr u="none" dirty="0"/>
              <a:t>. </a:t>
            </a:r>
            <a:r>
              <a:rPr u="none" dirty="0" err="1"/>
              <a:t>Promarine</a:t>
            </a:r>
            <a:r>
              <a:rPr u="none" dirty="0"/>
              <a:t> Collagen Peptides — </a:t>
            </a:r>
            <a:r>
              <a:rPr u="none" dirty="0" err="1"/>
              <a:t>источник</a:t>
            </a:r>
            <a:r>
              <a:rPr u="none" dirty="0"/>
              <a:t> </a:t>
            </a:r>
            <a:r>
              <a:rPr u="none" dirty="0" err="1"/>
              <a:t>этих</a:t>
            </a:r>
            <a:r>
              <a:rPr u="none" dirty="0"/>
              <a:t> </a:t>
            </a:r>
            <a:r>
              <a:rPr u="none" dirty="0" err="1"/>
              <a:t>аминокислот</a:t>
            </a:r>
            <a:r>
              <a:rPr u="none" dirty="0"/>
              <a:t>, </a:t>
            </a:r>
            <a:r>
              <a:rPr u="none" dirty="0" err="1"/>
              <a:t>поэтому</a:t>
            </a:r>
            <a:r>
              <a:rPr u="none" dirty="0"/>
              <a:t> </a:t>
            </a:r>
            <a:r>
              <a:rPr u="none" dirty="0" err="1"/>
              <a:t>он</a:t>
            </a:r>
            <a:r>
              <a:rPr u="none" dirty="0"/>
              <a:t> </a:t>
            </a:r>
            <a:r>
              <a:rPr u="none" dirty="0" err="1"/>
              <a:t>стимулирует</a:t>
            </a:r>
            <a:r>
              <a:rPr u="none" dirty="0"/>
              <a:t> </a:t>
            </a:r>
            <a:r>
              <a:rPr u="none" dirty="0" err="1"/>
              <a:t>выработку</a:t>
            </a:r>
            <a:r>
              <a:rPr u="none" dirty="0"/>
              <a:t> </a:t>
            </a:r>
            <a:r>
              <a:rPr u="none" dirty="0" err="1"/>
              <a:t>не</a:t>
            </a:r>
            <a:r>
              <a:rPr u="none" dirty="0"/>
              <a:t> </a:t>
            </a:r>
            <a:r>
              <a:rPr u="none" dirty="0" err="1"/>
              <a:t>только</a:t>
            </a:r>
            <a:r>
              <a:rPr u="none" dirty="0"/>
              <a:t> </a:t>
            </a:r>
            <a:r>
              <a:rPr u="none" dirty="0" err="1"/>
              <a:t>коллагена</a:t>
            </a:r>
            <a:r>
              <a:rPr u="none" dirty="0"/>
              <a:t> </a:t>
            </a:r>
            <a:r>
              <a:rPr u="none" dirty="0" err="1"/>
              <a:t>для</a:t>
            </a:r>
            <a:r>
              <a:rPr u="none" dirty="0"/>
              <a:t> </a:t>
            </a:r>
            <a:r>
              <a:rPr u="none" dirty="0" err="1"/>
              <a:t>здоровья</a:t>
            </a:r>
            <a:r>
              <a:rPr u="none" dirty="0"/>
              <a:t> </a:t>
            </a:r>
            <a:r>
              <a:rPr u="none" dirty="0" err="1"/>
              <a:t>кожи</a:t>
            </a:r>
            <a:r>
              <a:rPr u="none" dirty="0"/>
              <a:t>, </a:t>
            </a:r>
            <a:r>
              <a:rPr u="none" dirty="0" err="1"/>
              <a:t>но</a:t>
            </a:r>
            <a:r>
              <a:rPr u="none" dirty="0"/>
              <a:t> и </a:t>
            </a:r>
            <a:r>
              <a:rPr u="none" dirty="0" err="1"/>
              <a:t>кератина</a:t>
            </a:r>
            <a:r>
              <a:rPr u="none" dirty="0"/>
              <a:t> — </a:t>
            </a:r>
            <a:r>
              <a:rPr u="none" dirty="0" err="1"/>
              <a:t>для</a:t>
            </a:r>
            <a:r>
              <a:rPr u="none" dirty="0"/>
              <a:t> </a:t>
            </a:r>
            <a:r>
              <a:rPr u="none" dirty="0" err="1"/>
              <a:t>красоты</a:t>
            </a:r>
            <a:r>
              <a:rPr u="none" dirty="0"/>
              <a:t> </a:t>
            </a:r>
            <a:r>
              <a:rPr u="none" dirty="0" err="1"/>
              <a:t>волос</a:t>
            </a:r>
            <a:r>
              <a:rPr u="none" dirty="0"/>
              <a:t> и </a:t>
            </a:r>
            <a:r>
              <a:rPr u="none" dirty="0" err="1"/>
              <a:t>ногтей</a:t>
            </a:r>
            <a:r>
              <a:rPr u="none" dirty="0"/>
              <a:t>.</a:t>
            </a:r>
          </a:p>
          <a:p>
            <a:endParaRPr u="none" dirty="0"/>
          </a:p>
          <a:p>
            <a:r>
              <a:rPr u="none" dirty="0"/>
              <a:t>В </a:t>
            </a:r>
            <a:r>
              <a:rPr u="none" dirty="0" err="1"/>
              <a:t>составе</a:t>
            </a:r>
            <a:r>
              <a:rPr u="none" dirty="0"/>
              <a:t> </a:t>
            </a:r>
            <a:r>
              <a:rPr u="none" dirty="0" err="1"/>
              <a:t>Promarine</a:t>
            </a:r>
            <a:r>
              <a:rPr u="none" dirty="0"/>
              <a:t> Collagen Peptides </a:t>
            </a:r>
            <a:r>
              <a:rPr lang="ru-RU" u="none" dirty="0"/>
              <a:t>—</a:t>
            </a:r>
            <a:r>
              <a:rPr u="none" dirty="0"/>
              <a:t> </a:t>
            </a:r>
            <a:r>
              <a:rPr u="none" dirty="0" err="1"/>
              <a:t>морской</a:t>
            </a:r>
            <a:r>
              <a:rPr u="none" dirty="0"/>
              <a:t>* </a:t>
            </a:r>
            <a:r>
              <a:rPr u="none" dirty="0" err="1"/>
              <a:t>коллаген</a:t>
            </a:r>
            <a:r>
              <a:rPr u="none" dirty="0"/>
              <a:t> 1-го и 3-го </a:t>
            </a:r>
            <a:r>
              <a:rPr u="none" dirty="0" err="1"/>
              <a:t>типов</a:t>
            </a:r>
            <a:r>
              <a:rPr u="none" dirty="0"/>
              <a:t>.  </a:t>
            </a:r>
            <a:r>
              <a:rPr u="none" dirty="0" err="1"/>
              <a:t>Promarine</a:t>
            </a:r>
            <a:r>
              <a:rPr u="none" dirty="0"/>
              <a:t> Collagen Peptides </a:t>
            </a:r>
            <a:r>
              <a:rPr lang="ru-RU" u="none" dirty="0"/>
              <a:t>— </a:t>
            </a:r>
            <a:r>
              <a:rPr u="none" dirty="0" err="1"/>
              <a:t>это</a:t>
            </a:r>
            <a:r>
              <a:rPr u="none" dirty="0"/>
              <a:t> </a:t>
            </a:r>
            <a:r>
              <a:rPr lang="ru-RU" u="none" dirty="0" err="1"/>
              <a:t>комплек</a:t>
            </a:r>
            <a:r>
              <a:rPr u="none" dirty="0"/>
              <a:t> </a:t>
            </a:r>
            <a:r>
              <a:rPr u="none" dirty="0" err="1"/>
              <a:t>биодоступных</a:t>
            </a:r>
            <a:r>
              <a:rPr u="none" dirty="0"/>
              <a:t> </a:t>
            </a:r>
            <a:r>
              <a:rPr u="none" dirty="0" err="1"/>
              <a:t>пептидов</a:t>
            </a:r>
            <a:r>
              <a:rPr u="none" dirty="0"/>
              <a:t> </a:t>
            </a:r>
            <a:r>
              <a:rPr u="none" dirty="0" err="1"/>
              <a:t>коллагена</a:t>
            </a:r>
            <a:r>
              <a:rPr u="none" dirty="0"/>
              <a:t>, </a:t>
            </a:r>
            <a:r>
              <a:rPr u="none" dirty="0" err="1"/>
              <a:t>биотина</a:t>
            </a:r>
            <a:r>
              <a:rPr u="none" dirty="0"/>
              <a:t>, </a:t>
            </a:r>
            <a:r>
              <a:rPr u="none" dirty="0" err="1"/>
              <a:t>витаминов</a:t>
            </a:r>
            <a:r>
              <a:rPr u="none" dirty="0"/>
              <a:t> С и В6.</a:t>
            </a:r>
          </a:p>
        </p:txBody>
      </p:sp>
    </p:spTree>
    <p:extLst>
      <p:ext uri="{BB962C8B-B14F-4D97-AF65-F5344CB8AC3E}">
        <p14:creationId xmlns:p14="http://schemas.microsoft.com/office/powerpoint/2010/main" val="1789782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2" name="Shape 3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u="none" dirty="0" err="1"/>
              <a:t>Из</a:t>
            </a:r>
            <a:r>
              <a:rPr u="none" dirty="0"/>
              <a:t> </a:t>
            </a:r>
            <a:r>
              <a:rPr u="none" dirty="0" err="1"/>
              <a:t>всех</a:t>
            </a:r>
            <a:r>
              <a:rPr u="none" dirty="0"/>
              <a:t> </a:t>
            </a:r>
            <a:r>
              <a:rPr u="none" dirty="0" err="1"/>
              <a:t>возможных</a:t>
            </a:r>
            <a:r>
              <a:rPr u="none" dirty="0"/>
              <a:t> </a:t>
            </a:r>
            <a:r>
              <a:rPr u="none" dirty="0" err="1"/>
              <a:t>источников</a:t>
            </a:r>
            <a:r>
              <a:rPr u="none" dirty="0"/>
              <a:t> </a:t>
            </a:r>
            <a:r>
              <a:rPr u="none" dirty="0" err="1"/>
              <a:t>коллагена</a:t>
            </a:r>
            <a:r>
              <a:rPr u="none" dirty="0"/>
              <a:t> 1</a:t>
            </a:r>
            <a:r>
              <a:rPr lang="ru-RU" u="none" dirty="0"/>
              <a:t>-го</a:t>
            </a:r>
            <a:r>
              <a:rPr u="none" dirty="0"/>
              <a:t> и 3</a:t>
            </a:r>
            <a:r>
              <a:rPr lang="ru-RU" u="none" dirty="0"/>
              <a:t>-го</a:t>
            </a:r>
            <a:r>
              <a:rPr u="none" dirty="0"/>
              <a:t> </a:t>
            </a:r>
            <a:r>
              <a:rPr u="none" dirty="0" err="1"/>
              <a:t>типов</a:t>
            </a:r>
            <a:r>
              <a:rPr u="none" dirty="0"/>
              <a:t> </a:t>
            </a:r>
            <a:r>
              <a:rPr u="none" dirty="0" err="1"/>
              <a:t>мы</a:t>
            </a:r>
            <a:r>
              <a:rPr u="none" dirty="0"/>
              <a:t> </a:t>
            </a:r>
            <a:r>
              <a:rPr u="none" dirty="0" err="1"/>
              <a:t>выбрали</a:t>
            </a:r>
            <a:r>
              <a:rPr u="none" dirty="0"/>
              <a:t> </a:t>
            </a:r>
            <a:r>
              <a:rPr lang="ru-RU" u="none" dirty="0"/>
              <a:t>рыбный</a:t>
            </a:r>
            <a:r>
              <a:rPr lang="ru-RU" u="none" baseline="0" dirty="0"/>
              <a:t> коллаген</a:t>
            </a:r>
            <a:r>
              <a:rPr u="none" dirty="0"/>
              <a:t>. </a:t>
            </a:r>
            <a:r>
              <a:rPr lang="ru-RU" u="none" dirty="0"/>
              <a:t>С</a:t>
            </a:r>
            <a:r>
              <a:rPr u="none" dirty="0" err="1"/>
              <a:t>ырь</a:t>
            </a:r>
            <a:r>
              <a:rPr lang="ru-RU" u="none" dirty="0"/>
              <a:t>ем</a:t>
            </a:r>
            <a:r>
              <a:rPr u="none" dirty="0"/>
              <a:t> </a:t>
            </a:r>
            <a:r>
              <a:rPr u="none" dirty="0" err="1"/>
              <a:t>для</a:t>
            </a:r>
            <a:r>
              <a:rPr u="none" dirty="0"/>
              <a:t> </a:t>
            </a:r>
            <a:r>
              <a:rPr u="none" dirty="0" err="1"/>
              <a:t>получения</a:t>
            </a:r>
            <a:r>
              <a:rPr u="none" dirty="0"/>
              <a:t> </a:t>
            </a:r>
            <a:r>
              <a:rPr u="none" dirty="0" err="1"/>
              <a:t>гидролизованного</a:t>
            </a:r>
            <a:r>
              <a:rPr u="none" dirty="0"/>
              <a:t> </a:t>
            </a:r>
            <a:r>
              <a:rPr u="none" dirty="0" err="1"/>
              <a:t>коллагена</a:t>
            </a:r>
            <a:r>
              <a:rPr u="none" dirty="0"/>
              <a:t> 1</a:t>
            </a:r>
            <a:r>
              <a:rPr lang="ru-RU" u="none" dirty="0"/>
              <a:t>-го</a:t>
            </a:r>
            <a:r>
              <a:rPr u="none" dirty="0"/>
              <a:t> и 3-го </a:t>
            </a:r>
            <a:r>
              <a:rPr u="none" dirty="0" err="1"/>
              <a:t>типов</a:t>
            </a:r>
            <a:r>
              <a:rPr u="none" dirty="0"/>
              <a:t> </a:t>
            </a:r>
            <a:r>
              <a:rPr u="none" dirty="0" err="1"/>
              <a:t>могут</a:t>
            </a:r>
            <a:r>
              <a:rPr u="none" dirty="0"/>
              <a:t> </a:t>
            </a:r>
            <a:r>
              <a:rPr u="none" dirty="0" err="1"/>
              <a:t>быть</a:t>
            </a:r>
            <a:r>
              <a:rPr u="none" dirty="0"/>
              <a:t>: </a:t>
            </a:r>
            <a:r>
              <a:rPr u="none" dirty="0" err="1"/>
              <a:t>шкуры</a:t>
            </a:r>
            <a:r>
              <a:rPr u="none" dirty="0"/>
              <a:t> </a:t>
            </a:r>
            <a:r>
              <a:rPr u="none" dirty="0" err="1"/>
              <a:t>коров</a:t>
            </a:r>
            <a:r>
              <a:rPr u="none" dirty="0"/>
              <a:t>,  </a:t>
            </a:r>
            <a:r>
              <a:rPr u="none" dirty="0" err="1"/>
              <a:t>кожа</a:t>
            </a:r>
            <a:r>
              <a:rPr u="none" dirty="0"/>
              <a:t> </a:t>
            </a:r>
            <a:r>
              <a:rPr u="none" dirty="0" err="1"/>
              <a:t>кур</a:t>
            </a:r>
            <a:r>
              <a:rPr u="none" dirty="0"/>
              <a:t> и </a:t>
            </a:r>
            <a:r>
              <a:rPr u="none" dirty="0" err="1"/>
              <a:t>свиней</a:t>
            </a:r>
            <a:r>
              <a:rPr u="none" dirty="0"/>
              <a:t>. </a:t>
            </a:r>
          </a:p>
          <a:p>
            <a:r>
              <a:rPr u="none" dirty="0"/>
              <a:t>*</a:t>
            </a:r>
            <a:r>
              <a:rPr u="none" dirty="0" err="1"/>
              <a:t>Пескетарианство</a:t>
            </a:r>
            <a:r>
              <a:rPr u="none" dirty="0"/>
              <a:t> </a:t>
            </a:r>
            <a:r>
              <a:rPr lang="ru-RU" u="none" dirty="0"/>
              <a:t>—</a:t>
            </a:r>
            <a:r>
              <a:rPr u="none" dirty="0"/>
              <a:t> </a:t>
            </a:r>
            <a:r>
              <a:rPr u="none" dirty="0" err="1"/>
              <a:t>одна</a:t>
            </a:r>
            <a:r>
              <a:rPr u="none" dirty="0"/>
              <a:t> </a:t>
            </a:r>
            <a:r>
              <a:rPr u="none" dirty="0" err="1"/>
              <a:t>из</a:t>
            </a:r>
            <a:r>
              <a:rPr u="none" dirty="0"/>
              <a:t> </a:t>
            </a:r>
            <a:r>
              <a:rPr u="none" dirty="0" err="1"/>
              <a:t>форм</a:t>
            </a:r>
            <a:r>
              <a:rPr u="none" dirty="0"/>
              <a:t> </a:t>
            </a:r>
            <a:r>
              <a:rPr u="none" dirty="0" err="1"/>
              <a:t>вегетарианства</a:t>
            </a:r>
            <a:r>
              <a:rPr u="none" dirty="0"/>
              <a:t>. </a:t>
            </a:r>
            <a:r>
              <a:rPr u="none" dirty="0" err="1"/>
              <a:t>При</a:t>
            </a:r>
            <a:r>
              <a:rPr u="none" dirty="0"/>
              <a:t> </a:t>
            </a:r>
            <a:r>
              <a:rPr u="none" dirty="0" err="1"/>
              <a:t>пескетарианстве</a:t>
            </a:r>
            <a:r>
              <a:rPr u="none" dirty="0"/>
              <a:t> </a:t>
            </a:r>
            <a:r>
              <a:rPr u="none" dirty="0" err="1"/>
              <a:t>допускается</a:t>
            </a:r>
            <a:r>
              <a:rPr u="none" dirty="0"/>
              <a:t> </a:t>
            </a:r>
            <a:r>
              <a:rPr u="none" dirty="0" err="1"/>
              <a:t>употребление</a:t>
            </a:r>
            <a:r>
              <a:rPr u="none" dirty="0"/>
              <a:t> в </a:t>
            </a:r>
            <a:r>
              <a:rPr u="none" dirty="0" err="1"/>
              <a:t>пищу</a:t>
            </a:r>
            <a:r>
              <a:rPr u="none" dirty="0"/>
              <a:t> </a:t>
            </a:r>
            <a:r>
              <a:rPr u="none" dirty="0" err="1"/>
              <a:t>рыбы</a:t>
            </a:r>
            <a:r>
              <a:rPr u="none" dirty="0"/>
              <a:t>, </a:t>
            </a:r>
            <a:r>
              <a:rPr u="none" dirty="0" err="1"/>
              <a:t>краба</a:t>
            </a:r>
            <a:r>
              <a:rPr u="none" dirty="0"/>
              <a:t> и </a:t>
            </a:r>
            <a:r>
              <a:rPr u="none" dirty="0" err="1"/>
              <a:t>моллюсков</a:t>
            </a:r>
            <a:r>
              <a:rPr u="non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2362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4" name="Shape 3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*</a:t>
            </a:r>
            <a:r>
              <a:rPr dirty="0" err="1"/>
              <a:t>Гидролиз</a:t>
            </a:r>
            <a:r>
              <a:rPr dirty="0"/>
              <a:t> </a:t>
            </a:r>
            <a:r>
              <a:rPr lang="ru-RU" dirty="0"/>
              <a:t>—</a:t>
            </a:r>
            <a:r>
              <a:rPr dirty="0"/>
              <a:t>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процесс</a:t>
            </a:r>
            <a:r>
              <a:rPr dirty="0"/>
              <a:t> </a:t>
            </a:r>
            <a:r>
              <a:rPr b="1" dirty="0" err="1"/>
              <a:t>расщепления</a:t>
            </a:r>
            <a:r>
              <a:rPr b="1" dirty="0"/>
              <a:t> </a:t>
            </a:r>
            <a:r>
              <a:rPr b="1" dirty="0" err="1"/>
              <a:t>молекулы</a:t>
            </a:r>
            <a:r>
              <a:rPr dirty="0"/>
              <a:t> </a:t>
            </a:r>
            <a:r>
              <a:rPr dirty="0" err="1"/>
              <a:t>коллагена</a:t>
            </a:r>
            <a:r>
              <a:rPr dirty="0"/>
              <a:t> </a:t>
            </a:r>
            <a:r>
              <a:rPr dirty="0" err="1"/>
              <a:t>сначала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цепочки</a:t>
            </a:r>
            <a:r>
              <a:rPr dirty="0"/>
              <a:t> </a:t>
            </a:r>
            <a:r>
              <a:rPr dirty="0" err="1"/>
              <a:t>аминокислот</a:t>
            </a:r>
            <a:r>
              <a:rPr dirty="0"/>
              <a:t>, а </a:t>
            </a:r>
            <a:r>
              <a:rPr dirty="0" err="1"/>
              <a:t>затем</a:t>
            </a:r>
            <a:r>
              <a:rPr dirty="0"/>
              <a:t> </a:t>
            </a:r>
            <a:r>
              <a:rPr lang="ru-RU" dirty="0"/>
              <a:t>—</a:t>
            </a:r>
            <a:r>
              <a:rPr dirty="0"/>
              <a:t> </a:t>
            </a:r>
            <a:r>
              <a:rPr dirty="0" err="1"/>
              <a:t>разделение</a:t>
            </a:r>
            <a:r>
              <a:rPr dirty="0"/>
              <a:t> </a:t>
            </a:r>
            <a:r>
              <a:rPr dirty="0" err="1"/>
              <a:t>этих</a:t>
            </a:r>
            <a:r>
              <a:rPr dirty="0"/>
              <a:t> </a:t>
            </a:r>
            <a:r>
              <a:rPr dirty="0" err="1"/>
              <a:t>цепочек</a:t>
            </a:r>
            <a:r>
              <a:rPr dirty="0"/>
              <a:t> </a:t>
            </a:r>
            <a:r>
              <a:rPr b="1" u="none" dirty="0" err="1"/>
              <a:t>на</a:t>
            </a:r>
            <a:r>
              <a:rPr b="1" u="none" dirty="0"/>
              <a:t> </a:t>
            </a:r>
            <a:r>
              <a:rPr lang="ru-RU" b="1" u="none" dirty="0"/>
              <a:t>более</a:t>
            </a:r>
            <a:r>
              <a:rPr lang="ru-RU" b="1" u="none" baseline="0" dirty="0"/>
              <a:t> мелкие </a:t>
            </a:r>
            <a:r>
              <a:rPr b="1" u="none" dirty="0" err="1"/>
              <a:t>пептиды</a:t>
            </a:r>
            <a:r>
              <a:rPr b="1" u="none" dirty="0"/>
              <a:t>. </a:t>
            </a:r>
            <a:r>
              <a:rPr u="non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090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3" name="Shape 4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u="none" dirty="0"/>
              <a:t>* 86% </a:t>
            </a:r>
            <a:r>
              <a:rPr u="none" dirty="0" err="1"/>
              <a:t>пептидов</a:t>
            </a:r>
            <a:r>
              <a:rPr u="none" dirty="0"/>
              <a:t> </a:t>
            </a:r>
            <a:r>
              <a:rPr u="none" dirty="0" err="1"/>
              <a:t>коллагена</a:t>
            </a:r>
            <a:r>
              <a:rPr u="none" dirty="0"/>
              <a:t> </a:t>
            </a:r>
            <a:r>
              <a:rPr lang="ru-RU" u="none" dirty="0"/>
              <a:t>в продукте</a:t>
            </a:r>
            <a:r>
              <a:rPr lang="ru-RU" u="none" baseline="0" dirty="0"/>
              <a:t> </a:t>
            </a:r>
            <a:r>
              <a:rPr u="none" dirty="0" err="1"/>
              <a:t>Promarine</a:t>
            </a:r>
            <a:r>
              <a:rPr u="none" dirty="0"/>
              <a:t> Collagen Peptides </a:t>
            </a:r>
            <a:r>
              <a:rPr u="none" dirty="0" err="1"/>
              <a:t>имеют</a:t>
            </a:r>
            <a:r>
              <a:rPr u="none" dirty="0"/>
              <a:t> </a:t>
            </a:r>
            <a:r>
              <a:rPr u="none" dirty="0" err="1"/>
              <a:t>молекулярную</a:t>
            </a:r>
            <a:r>
              <a:rPr u="none" dirty="0"/>
              <a:t> </a:t>
            </a:r>
            <a:r>
              <a:rPr u="none" dirty="0" err="1"/>
              <a:t>массу</a:t>
            </a:r>
            <a:r>
              <a:rPr u="none" dirty="0"/>
              <a:t> </a:t>
            </a:r>
            <a:r>
              <a:rPr u="none" dirty="0" err="1"/>
              <a:t>ниже</a:t>
            </a:r>
            <a:r>
              <a:rPr u="none" dirty="0"/>
              <a:t> 10 </a:t>
            </a:r>
            <a:r>
              <a:rPr u="none" dirty="0" err="1"/>
              <a:t>кДа</a:t>
            </a:r>
            <a:r>
              <a:rPr u="none" dirty="0"/>
              <a:t>.</a:t>
            </a:r>
          </a:p>
          <a:p>
            <a:endParaRPr u="none" dirty="0"/>
          </a:p>
          <a:p>
            <a:r>
              <a:rPr u="none" dirty="0" err="1"/>
              <a:t>Негидролизованный</a:t>
            </a:r>
            <a:r>
              <a:rPr u="none" dirty="0"/>
              <a:t> </a:t>
            </a:r>
            <a:r>
              <a:rPr u="none" dirty="0" err="1"/>
              <a:t>коллаген</a:t>
            </a:r>
            <a:r>
              <a:rPr u="none" dirty="0"/>
              <a:t> </a:t>
            </a:r>
            <a:r>
              <a:rPr u="none" dirty="0" err="1"/>
              <a:t>имеет</a:t>
            </a:r>
            <a:r>
              <a:rPr u="none" dirty="0"/>
              <a:t> </a:t>
            </a:r>
            <a:r>
              <a:rPr u="none" dirty="0" err="1"/>
              <a:t>большой</a:t>
            </a:r>
            <a:r>
              <a:rPr u="none" dirty="0"/>
              <a:t> </a:t>
            </a:r>
            <a:r>
              <a:rPr u="none" dirty="0" err="1"/>
              <a:t>размер</a:t>
            </a:r>
            <a:r>
              <a:rPr u="none" dirty="0"/>
              <a:t> </a:t>
            </a:r>
            <a:r>
              <a:rPr u="none" dirty="0" err="1"/>
              <a:t>молекулы</a:t>
            </a:r>
            <a:r>
              <a:rPr u="none" dirty="0"/>
              <a:t>: </a:t>
            </a:r>
            <a:r>
              <a:rPr u="none" dirty="0" err="1"/>
              <a:t>его</a:t>
            </a:r>
            <a:r>
              <a:rPr u="none" dirty="0"/>
              <a:t> </a:t>
            </a:r>
            <a:r>
              <a:rPr u="none" dirty="0" err="1"/>
              <a:t>молекулярная</a:t>
            </a:r>
            <a:r>
              <a:rPr u="none" dirty="0"/>
              <a:t> </a:t>
            </a:r>
            <a:r>
              <a:rPr u="none" dirty="0" err="1"/>
              <a:t>масса</a:t>
            </a:r>
            <a:r>
              <a:rPr u="none" dirty="0"/>
              <a:t> </a:t>
            </a:r>
            <a:r>
              <a:rPr u="none" dirty="0" err="1"/>
              <a:t>около</a:t>
            </a:r>
            <a:r>
              <a:rPr u="none" dirty="0"/>
              <a:t> 300-360 </a:t>
            </a:r>
            <a:r>
              <a:rPr u="none" dirty="0" err="1"/>
              <a:t>кДа</a:t>
            </a:r>
            <a:r>
              <a:rPr u="none" dirty="0"/>
              <a:t>. </a:t>
            </a:r>
            <a:r>
              <a:rPr u="none" dirty="0" err="1"/>
              <a:t>Такой</a:t>
            </a:r>
            <a:r>
              <a:rPr u="none" dirty="0"/>
              <a:t> </a:t>
            </a:r>
            <a:r>
              <a:rPr u="none" dirty="0" err="1"/>
              <a:t>крупной</a:t>
            </a:r>
            <a:r>
              <a:rPr u="none" dirty="0"/>
              <a:t> </a:t>
            </a:r>
            <a:r>
              <a:rPr u="none" dirty="0" err="1"/>
              <a:t>молекуле</a:t>
            </a:r>
            <a:r>
              <a:rPr u="none" dirty="0"/>
              <a:t>, </a:t>
            </a:r>
            <a:r>
              <a:rPr u="none" dirty="0" err="1"/>
              <a:t>даже</a:t>
            </a:r>
            <a:r>
              <a:rPr u="none" dirty="0"/>
              <a:t> </a:t>
            </a:r>
            <a:r>
              <a:rPr u="none" dirty="0" err="1"/>
              <a:t>частично</a:t>
            </a:r>
            <a:r>
              <a:rPr u="none" dirty="0"/>
              <a:t> </a:t>
            </a:r>
            <a:r>
              <a:rPr u="none" dirty="0" err="1"/>
              <a:t>переваренной</a:t>
            </a:r>
            <a:r>
              <a:rPr u="none" dirty="0"/>
              <a:t> </a:t>
            </a:r>
            <a:r>
              <a:rPr u="none" dirty="0" err="1"/>
              <a:t>пищеварительными</a:t>
            </a:r>
            <a:r>
              <a:rPr u="none" dirty="0"/>
              <a:t> </a:t>
            </a:r>
            <a:r>
              <a:rPr u="none" dirty="0" err="1"/>
              <a:t>ферментами</a:t>
            </a:r>
            <a:r>
              <a:rPr u="none" dirty="0"/>
              <a:t>, </a:t>
            </a:r>
            <a:r>
              <a:rPr u="none" dirty="0" err="1"/>
              <a:t>очень</a:t>
            </a:r>
            <a:r>
              <a:rPr u="none" dirty="0"/>
              <a:t> </a:t>
            </a:r>
            <a:r>
              <a:rPr u="none" dirty="0" err="1"/>
              <a:t>сложно</a:t>
            </a:r>
            <a:r>
              <a:rPr u="none" dirty="0"/>
              <a:t> </a:t>
            </a:r>
            <a:r>
              <a:rPr u="none" dirty="0" err="1"/>
              <a:t>проникнуть</a:t>
            </a:r>
            <a:r>
              <a:rPr u="none" dirty="0"/>
              <a:t> </a:t>
            </a:r>
            <a:r>
              <a:rPr u="none" dirty="0" err="1"/>
              <a:t>через</a:t>
            </a:r>
            <a:r>
              <a:rPr u="none" dirty="0"/>
              <a:t> </a:t>
            </a:r>
            <a:r>
              <a:rPr u="none" dirty="0" err="1"/>
              <a:t>стенки</a:t>
            </a:r>
            <a:r>
              <a:rPr u="none" dirty="0"/>
              <a:t> </a:t>
            </a:r>
            <a:r>
              <a:rPr u="none" dirty="0" err="1"/>
              <a:t>тонкого</a:t>
            </a:r>
            <a:r>
              <a:rPr u="none" dirty="0"/>
              <a:t> </a:t>
            </a:r>
            <a:r>
              <a:rPr u="none" dirty="0" err="1"/>
              <a:t>кишечника</a:t>
            </a:r>
            <a:r>
              <a:rPr u="none" dirty="0"/>
              <a:t>, </a:t>
            </a:r>
            <a:r>
              <a:rPr u="none" dirty="0" err="1"/>
              <a:t>чтобы</a:t>
            </a:r>
            <a:r>
              <a:rPr u="none" dirty="0"/>
              <a:t> </a:t>
            </a:r>
            <a:r>
              <a:rPr u="none" dirty="0" err="1"/>
              <a:t>попасть</a:t>
            </a:r>
            <a:r>
              <a:rPr u="none" dirty="0"/>
              <a:t> с </a:t>
            </a:r>
            <a:r>
              <a:rPr u="none" dirty="0" err="1"/>
              <a:t>кровотоком</a:t>
            </a:r>
            <a:r>
              <a:rPr u="none" dirty="0"/>
              <a:t> в </a:t>
            </a:r>
            <a:r>
              <a:rPr u="none" dirty="0" err="1"/>
              <a:t>ткани</a:t>
            </a:r>
            <a:r>
              <a:rPr u="none" dirty="0"/>
              <a:t>. </a:t>
            </a:r>
            <a:r>
              <a:rPr u="none" dirty="0" err="1"/>
              <a:t>Поэтому</a:t>
            </a:r>
            <a:r>
              <a:rPr u="none" dirty="0"/>
              <a:t> </a:t>
            </a:r>
            <a:r>
              <a:rPr u="none" dirty="0" err="1"/>
              <a:t>биодоступность</a:t>
            </a:r>
            <a:r>
              <a:rPr u="none" dirty="0"/>
              <a:t> </a:t>
            </a:r>
            <a:r>
              <a:rPr u="none" dirty="0" err="1"/>
              <a:t>коллагена</a:t>
            </a:r>
            <a:r>
              <a:rPr u="none" dirty="0"/>
              <a:t> </a:t>
            </a:r>
            <a:r>
              <a:rPr u="none" dirty="0" err="1"/>
              <a:t>невысока</a:t>
            </a:r>
            <a:r>
              <a:rPr u="none" dirty="0"/>
              <a:t>.  </a:t>
            </a:r>
          </a:p>
          <a:p>
            <a:endParaRPr u="none" dirty="0"/>
          </a:p>
          <a:p>
            <a:r>
              <a:rPr u="none" dirty="0" err="1"/>
              <a:t>Желатин</a:t>
            </a:r>
            <a:r>
              <a:rPr u="none" dirty="0"/>
              <a:t> (</a:t>
            </a:r>
            <a:r>
              <a:rPr u="none" dirty="0" err="1"/>
              <a:t>частично</a:t>
            </a:r>
            <a:r>
              <a:rPr u="none" dirty="0"/>
              <a:t> </a:t>
            </a:r>
            <a:r>
              <a:rPr u="none" dirty="0" err="1"/>
              <a:t>гидролизованный</a:t>
            </a:r>
            <a:r>
              <a:rPr u="none" dirty="0"/>
              <a:t> </a:t>
            </a:r>
            <a:r>
              <a:rPr u="none" dirty="0" err="1"/>
              <a:t>коллаген</a:t>
            </a:r>
            <a:r>
              <a:rPr u="none" dirty="0"/>
              <a:t>) </a:t>
            </a:r>
            <a:r>
              <a:rPr u="none" dirty="0" err="1"/>
              <a:t>получают</a:t>
            </a:r>
            <a:r>
              <a:rPr u="none" dirty="0"/>
              <a:t> </a:t>
            </a:r>
            <a:r>
              <a:rPr u="none" dirty="0" err="1"/>
              <a:t>путем</a:t>
            </a:r>
            <a:r>
              <a:rPr u="none" dirty="0"/>
              <a:t> </a:t>
            </a:r>
            <a:r>
              <a:rPr u="none" dirty="0" err="1"/>
              <a:t>расщепления</a:t>
            </a:r>
            <a:r>
              <a:rPr u="none" dirty="0"/>
              <a:t> </a:t>
            </a:r>
            <a:r>
              <a:rPr u="none" dirty="0" err="1"/>
              <a:t>молекулы</a:t>
            </a:r>
            <a:r>
              <a:rPr u="none" dirty="0"/>
              <a:t> </a:t>
            </a:r>
            <a:r>
              <a:rPr u="none" dirty="0" err="1"/>
              <a:t>коллагена</a:t>
            </a:r>
            <a:r>
              <a:rPr u="none" dirty="0"/>
              <a:t> </a:t>
            </a:r>
            <a:r>
              <a:rPr u="none" dirty="0" err="1"/>
              <a:t>на</a:t>
            </a:r>
            <a:r>
              <a:rPr u="none" dirty="0"/>
              <a:t> </a:t>
            </a:r>
            <a:r>
              <a:rPr u="none" dirty="0" err="1"/>
              <a:t>отдельные</a:t>
            </a:r>
            <a:r>
              <a:rPr u="none" dirty="0"/>
              <a:t> </a:t>
            </a:r>
            <a:r>
              <a:rPr u="none" dirty="0" err="1"/>
              <a:t>нити</a:t>
            </a:r>
            <a:r>
              <a:rPr u="none" dirty="0"/>
              <a:t> </a:t>
            </a:r>
            <a:r>
              <a:rPr u="none" dirty="0" err="1"/>
              <a:t>аминокислот</a:t>
            </a:r>
            <a:r>
              <a:rPr u="none" dirty="0"/>
              <a:t>, </a:t>
            </a:r>
            <a:r>
              <a:rPr u="none" dirty="0" err="1"/>
              <a:t>т.е</a:t>
            </a:r>
            <a:r>
              <a:rPr u="none" dirty="0"/>
              <a:t>. </a:t>
            </a:r>
            <a:r>
              <a:rPr u="none" dirty="0" err="1"/>
              <a:t>это</a:t>
            </a:r>
            <a:r>
              <a:rPr u="none" dirty="0"/>
              <a:t> </a:t>
            </a:r>
            <a:r>
              <a:rPr u="none" dirty="0" err="1"/>
              <a:t>частично</a:t>
            </a:r>
            <a:r>
              <a:rPr u="none" dirty="0"/>
              <a:t> </a:t>
            </a:r>
            <a:r>
              <a:rPr u="none" dirty="0" err="1"/>
              <a:t>гидролизованный</a:t>
            </a:r>
            <a:r>
              <a:rPr u="none" dirty="0"/>
              <a:t> </a:t>
            </a:r>
            <a:r>
              <a:rPr u="none" dirty="0" err="1"/>
              <a:t>коллаген</a:t>
            </a:r>
            <a:r>
              <a:rPr u="none" dirty="0"/>
              <a:t>. </a:t>
            </a:r>
            <a:r>
              <a:rPr u="none" dirty="0" err="1"/>
              <a:t>Молекулярный</a:t>
            </a:r>
            <a:r>
              <a:rPr u="none" dirty="0"/>
              <a:t> </a:t>
            </a:r>
            <a:r>
              <a:rPr u="none" dirty="0" err="1"/>
              <a:t>вес</a:t>
            </a:r>
            <a:r>
              <a:rPr u="none" dirty="0"/>
              <a:t> </a:t>
            </a:r>
            <a:r>
              <a:rPr u="none" dirty="0" err="1"/>
              <a:t>желатина</a:t>
            </a:r>
            <a:r>
              <a:rPr u="none" dirty="0"/>
              <a:t> </a:t>
            </a:r>
            <a:r>
              <a:rPr u="none" dirty="0" err="1"/>
              <a:t>составляет</a:t>
            </a:r>
            <a:r>
              <a:rPr u="none" dirty="0"/>
              <a:t> </a:t>
            </a:r>
            <a:r>
              <a:rPr u="none" dirty="0" err="1"/>
              <a:t>примерно</a:t>
            </a:r>
            <a:r>
              <a:rPr u="none" dirty="0"/>
              <a:t> </a:t>
            </a:r>
            <a:r>
              <a:rPr u="none" dirty="0" err="1"/>
              <a:t>треть</a:t>
            </a:r>
            <a:r>
              <a:rPr u="none" dirty="0"/>
              <a:t> </a:t>
            </a:r>
            <a:r>
              <a:rPr u="none" dirty="0" err="1"/>
              <a:t>молекулярной</a:t>
            </a:r>
            <a:r>
              <a:rPr u="none" dirty="0"/>
              <a:t> </a:t>
            </a:r>
            <a:r>
              <a:rPr u="none" dirty="0" err="1"/>
              <a:t>массы</a:t>
            </a:r>
            <a:r>
              <a:rPr u="none" dirty="0"/>
              <a:t> </a:t>
            </a:r>
            <a:r>
              <a:rPr u="none" dirty="0" err="1"/>
              <a:t>коллагена</a:t>
            </a:r>
            <a:r>
              <a:rPr u="none" dirty="0"/>
              <a:t>, </a:t>
            </a:r>
            <a:r>
              <a:rPr u="none" dirty="0" err="1"/>
              <a:t>но</a:t>
            </a:r>
            <a:r>
              <a:rPr u="none" dirty="0"/>
              <a:t> </a:t>
            </a:r>
            <a:r>
              <a:rPr u="none" dirty="0" err="1"/>
              <a:t>может</a:t>
            </a:r>
            <a:r>
              <a:rPr u="none" dirty="0"/>
              <a:t> </a:t>
            </a:r>
            <a:r>
              <a:rPr u="none" dirty="0" err="1"/>
              <a:t>колебаться</a:t>
            </a:r>
            <a:r>
              <a:rPr u="none" dirty="0"/>
              <a:t> в </a:t>
            </a:r>
            <a:r>
              <a:rPr u="none" dirty="0" err="1"/>
              <a:t>пределах</a:t>
            </a:r>
            <a:r>
              <a:rPr u="none" dirty="0"/>
              <a:t> </a:t>
            </a:r>
            <a:r>
              <a:rPr u="none" dirty="0" err="1"/>
              <a:t>от</a:t>
            </a:r>
            <a:r>
              <a:rPr u="none" dirty="0"/>
              <a:t> 20 </a:t>
            </a:r>
            <a:r>
              <a:rPr u="none" dirty="0" err="1"/>
              <a:t>до</a:t>
            </a:r>
            <a:r>
              <a:rPr u="none" dirty="0"/>
              <a:t> 220 </a:t>
            </a:r>
            <a:r>
              <a:rPr u="none" dirty="0" err="1"/>
              <a:t>кДа</a:t>
            </a:r>
            <a:r>
              <a:rPr u="none" dirty="0"/>
              <a:t>. </a:t>
            </a:r>
            <a:r>
              <a:rPr u="none" dirty="0" err="1"/>
              <a:t>Желатин</a:t>
            </a:r>
            <a:r>
              <a:rPr u="none" dirty="0"/>
              <a:t> </a:t>
            </a:r>
            <a:r>
              <a:rPr u="none" dirty="0" err="1"/>
              <a:t>легче</a:t>
            </a:r>
            <a:r>
              <a:rPr u="none" dirty="0"/>
              <a:t> </a:t>
            </a:r>
            <a:r>
              <a:rPr u="none" dirty="0" err="1"/>
              <a:t>усваивается</a:t>
            </a:r>
            <a:r>
              <a:rPr u="none" dirty="0"/>
              <a:t> </a:t>
            </a:r>
            <a:r>
              <a:rPr u="none" dirty="0" err="1"/>
              <a:t>организмом</a:t>
            </a:r>
            <a:r>
              <a:rPr u="none" dirty="0"/>
              <a:t>, </a:t>
            </a:r>
            <a:r>
              <a:rPr u="none" dirty="0" err="1"/>
              <a:t>чем</a:t>
            </a:r>
            <a:r>
              <a:rPr u="none" dirty="0"/>
              <a:t> </a:t>
            </a:r>
            <a:r>
              <a:rPr u="none" dirty="0" err="1"/>
              <a:t>природный</a:t>
            </a:r>
            <a:r>
              <a:rPr u="none" dirty="0"/>
              <a:t> </a:t>
            </a:r>
            <a:r>
              <a:rPr u="none" dirty="0" err="1"/>
              <a:t>коллаген</a:t>
            </a:r>
            <a:r>
              <a:rPr u="none" dirty="0"/>
              <a:t>.  </a:t>
            </a:r>
          </a:p>
          <a:p>
            <a:endParaRPr u="none" dirty="0"/>
          </a:p>
          <a:p>
            <a:r>
              <a:rPr u="none" dirty="0" err="1"/>
              <a:t>Пептиды</a:t>
            </a:r>
            <a:r>
              <a:rPr u="none" dirty="0"/>
              <a:t> </a:t>
            </a:r>
            <a:r>
              <a:rPr u="none" dirty="0" err="1"/>
              <a:t>коллагена</a:t>
            </a:r>
            <a:r>
              <a:rPr u="none" dirty="0"/>
              <a:t> </a:t>
            </a:r>
            <a:r>
              <a:rPr u="none" dirty="0" err="1"/>
              <a:t>еще</a:t>
            </a:r>
            <a:r>
              <a:rPr u="none" dirty="0"/>
              <a:t> </a:t>
            </a:r>
            <a:r>
              <a:rPr u="none" dirty="0" err="1"/>
              <a:t>называются</a:t>
            </a:r>
            <a:r>
              <a:rPr u="none" dirty="0"/>
              <a:t> </a:t>
            </a:r>
            <a:r>
              <a:rPr u="none" dirty="0" err="1"/>
              <a:t>гидролизованным</a:t>
            </a:r>
            <a:r>
              <a:rPr u="none" dirty="0"/>
              <a:t> </a:t>
            </a:r>
            <a:r>
              <a:rPr u="none" dirty="0" err="1"/>
              <a:t>коллагеном</a:t>
            </a:r>
            <a:r>
              <a:rPr u="none" dirty="0"/>
              <a:t> </a:t>
            </a:r>
            <a:r>
              <a:rPr u="none" dirty="0" err="1"/>
              <a:t>или</a:t>
            </a:r>
            <a:r>
              <a:rPr u="none" dirty="0"/>
              <a:t> </a:t>
            </a:r>
            <a:r>
              <a:rPr u="none" dirty="0" err="1"/>
              <a:t>низкомолекулярным</a:t>
            </a:r>
            <a:r>
              <a:rPr u="none" dirty="0"/>
              <a:t> </a:t>
            </a:r>
            <a:r>
              <a:rPr u="none" dirty="0" err="1"/>
              <a:t>коллагеном</a:t>
            </a:r>
            <a:r>
              <a:rPr u="none" dirty="0"/>
              <a:t>. </a:t>
            </a:r>
            <a:r>
              <a:rPr u="none" dirty="0" err="1"/>
              <a:t>Получаются</a:t>
            </a:r>
            <a:r>
              <a:rPr u="none" dirty="0"/>
              <a:t> </a:t>
            </a:r>
            <a:r>
              <a:rPr u="none" dirty="0" err="1"/>
              <a:t>путем</a:t>
            </a:r>
            <a:r>
              <a:rPr u="none" dirty="0"/>
              <a:t> </a:t>
            </a:r>
            <a:r>
              <a:rPr u="none" dirty="0" err="1"/>
              <a:t>дальнейшего</a:t>
            </a:r>
            <a:r>
              <a:rPr u="none" dirty="0"/>
              <a:t> </a:t>
            </a:r>
            <a:r>
              <a:rPr u="none" dirty="0" err="1"/>
              <a:t>расщепления</a:t>
            </a:r>
            <a:r>
              <a:rPr u="none" dirty="0"/>
              <a:t> </a:t>
            </a:r>
            <a:r>
              <a:rPr lang="ru-RU" u="none" dirty="0"/>
              <a:t>желатина</a:t>
            </a:r>
            <a:r>
              <a:rPr u="none" dirty="0"/>
              <a:t> (</a:t>
            </a:r>
            <a:r>
              <a:rPr u="none" dirty="0" err="1"/>
              <a:t>нитей</a:t>
            </a:r>
            <a:r>
              <a:rPr u="none" dirty="0"/>
              <a:t> </a:t>
            </a:r>
            <a:r>
              <a:rPr u="none" dirty="0" err="1"/>
              <a:t>аминокислот</a:t>
            </a:r>
            <a:r>
              <a:rPr u="none" dirty="0"/>
              <a:t>) </a:t>
            </a:r>
            <a:r>
              <a:rPr u="none" dirty="0" err="1"/>
              <a:t>до</a:t>
            </a:r>
            <a:r>
              <a:rPr u="none" dirty="0"/>
              <a:t> </a:t>
            </a:r>
            <a:r>
              <a:rPr u="none" dirty="0" err="1"/>
              <a:t>коротких</a:t>
            </a:r>
            <a:r>
              <a:rPr u="none" dirty="0"/>
              <a:t> </a:t>
            </a:r>
            <a:r>
              <a:rPr u="none" dirty="0" err="1"/>
              <a:t>цепочек</a:t>
            </a:r>
            <a:r>
              <a:rPr u="none" dirty="0"/>
              <a:t> </a:t>
            </a:r>
            <a:r>
              <a:rPr u="none" dirty="0" err="1"/>
              <a:t>аминокислот</a:t>
            </a:r>
            <a:r>
              <a:rPr u="none" dirty="0"/>
              <a:t>, </a:t>
            </a:r>
            <a:r>
              <a:rPr u="none" dirty="0" err="1"/>
              <a:t>пептидов</a:t>
            </a:r>
            <a:r>
              <a:rPr u="none" dirty="0"/>
              <a:t>. </a:t>
            </a:r>
            <a:r>
              <a:rPr u="none" dirty="0" err="1"/>
              <a:t>Молекулярный</a:t>
            </a:r>
            <a:r>
              <a:rPr u="none" dirty="0"/>
              <a:t> </a:t>
            </a:r>
            <a:r>
              <a:rPr u="none" dirty="0" err="1"/>
              <a:t>вес</a:t>
            </a:r>
            <a:r>
              <a:rPr u="none" dirty="0"/>
              <a:t> </a:t>
            </a:r>
            <a:r>
              <a:rPr u="none" dirty="0" err="1"/>
              <a:t>пептидов</a:t>
            </a:r>
            <a:r>
              <a:rPr u="none" dirty="0"/>
              <a:t> </a:t>
            </a:r>
            <a:r>
              <a:rPr u="none" dirty="0" err="1"/>
              <a:t>коллагена</a:t>
            </a:r>
            <a:r>
              <a:rPr u="none" dirty="0"/>
              <a:t> </a:t>
            </a:r>
            <a:r>
              <a:rPr u="none" dirty="0" err="1"/>
              <a:t>колеблется</a:t>
            </a:r>
            <a:r>
              <a:rPr u="none" dirty="0"/>
              <a:t> </a:t>
            </a:r>
            <a:r>
              <a:rPr u="none" dirty="0" err="1"/>
              <a:t>от</a:t>
            </a:r>
            <a:r>
              <a:rPr u="none" dirty="0"/>
              <a:t> 0,5 </a:t>
            </a:r>
            <a:r>
              <a:rPr u="none" dirty="0" err="1"/>
              <a:t>кДа</a:t>
            </a:r>
            <a:r>
              <a:rPr u="none" dirty="0"/>
              <a:t> </a:t>
            </a:r>
            <a:r>
              <a:rPr u="none" dirty="0" err="1"/>
              <a:t>до</a:t>
            </a:r>
            <a:r>
              <a:rPr u="none" dirty="0"/>
              <a:t> 15 </a:t>
            </a:r>
            <a:r>
              <a:rPr u="none" dirty="0" err="1"/>
              <a:t>кДа</a:t>
            </a:r>
            <a:r>
              <a:rPr u="none" dirty="0"/>
              <a:t>. </a:t>
            </a:r>
            <a:r>
              <a:rPr lang="ru-RU" u="none" dirty="0"/>
              <a:t>Н</a:t>
            </a:r>
            <a:r>
              <a:rPr u="none" dirty="0" err="1"/>
              <a:t>изкий</a:t>
            </a:r>
            <a:r>
              <a:rPr u="none" dirty="0"/>
              <a:t> </a:t>
            </a:r>
            <a:r>
              <a:rPr u="none" dirty="0" err="1"/>
              <a:t>молекулярный</a:t>
            </a:r>
            <a:r>
              <a:rPr u="none" dirty="0"/>
              <a:t> </a:t>
            </a:r>
            <a:r>
              <a:rPr u="none" dirty="0" err="1"/>
              <a:t>вес</a:t>
            </a:r>
            <a:r>
              <a:rPr u="none" dirty="0"/>
              <a:t> </a:t>
            </a:r>
            <a:r>
              <a:rPr u="none" dirty="0" err="1"/>
              <a:t>пептидов</a:t>
            </a:r>
            <a:r>
              <a:rPr u="none" dirty="0"/>
              <a:t> </a:t>
            </a:r>
            <a:r>
              <a:rPr u="none" dirty="0" err="1"/>
              <a:t>гидролизованного</a:t>
            </a:r>
            <a:r>
              <a:rPr u="none" dirty="0"/>
              <a:t> </a:t>
            </a:r>
            <a:r>
              <a:rPr u="none" dirty="0" err="1"/>
              <a:t>коллагена</a:t>
            </a:r>
            <a:r>
              <a:rPr u="none" dirty="0"/>
              <a:t> </a:t>
            </a:r>
            <a:r>
              <a:rPr u="none" dirty="0" err="1"/>
              <a:t>делает</a:t>
            </a:r>
            <a:r>
              <a:rPr u="none" dirty="0"/>
              <a:t> </a:t>
            </a:r>
            <a:r>
              <a:rPr u="none" dirty="0" err="1"/>
              <a:t>его</a:t>
            </a:r>
            <a:r>
              <a:rPr u="none" dirty="0"/>
              <a:t> </a:t>
            </a:r>
            <a:r>
              <a:rPr u="none" dirty="0" err="1"/>
              <a:t>более</a:t>
            </a:r>
            <a:r>
              <a:rPr u="none" dirty="0"/>
              <a:t> </a:t>
            </a:r>
            <a:r>
              <a:rPr u="none" dirty="0" err="1"/>
              <a:t>усвояемым</a:t>
            </a:r>
            <a:r>
              <a:rPr u="none" dirty="0"/>
              <a:t> </a:t>
            </a:r>
            <a:r>
              <a:rPr u="none" dirty="0" err="1"/>
              <a:t>по</a:t>
            </a:r>
            <a:r>
              <a:rPr u="none" dirty="0"/>
              <a:t> </a:t>
            </a:r>
            <a:r>
              <a:rPr u="none" dirty="0" err="1"/>
              <a:t>сравнению</a:t>
            </a:r>
            <a:r>
              <a:rPr u="none" dirty="0"/>
              <a:t> с </a:t>
            </a:r>
            <a:r>
              <a:rPr u="none" dirty="0" err="1"/>
              <a:t>желатином</a:t>
            </a:r>
            <a:r>
              <a:rPr u="non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98490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Эффект от продукта, содержащего пептиды коллагена, может сохра</a:t>
            </a:r>
            <a:r>
              <a:rPr lang="ru-RU" u="sng" dirty="0">
                <a:solidFill>
                  <a:srgbClr val="FF0000"/>
                </a:solidFill>
              </a:rPr>
              <a:t>нятьс</a:t>
            </a:r>
            <a:r>
              <a:rPr lang="ru-RU" dirty="0"/>
              <a:t>я в течение нескольких месяцев после приема, так как пептиды в составе </a:t>
            </a:r>
            <a:r>
              <a:rPr lang="ru-RU" dirty="0" err="1"/>
              <a:t>Promarine</a:t>
            </a:r>
            <a:r>
              <a:rPr lang="ru-RU" dirty="0"/>
              <a:t> </a:t>
            </a:r>
            <a:r>
              <a:rPr lang="ru-RU" dirty="0" err="1"/>
              <a:t>Collagen</a:t>
            </a:r>
            <a:r>
              <a:rPr lang="ru-RU" dirty="0"/>
              <a:t> </a:t>
            </a:r>
            <a:r>
              <a:rPr lang="ru-RU" dirty="0" err="1"/>
              <a:t>Peptides</a:t>
            </a:r>
            <a:r>
              <a:rPr lang="ru-RU" dirty="0"/>
              <a:t> стимулируют выработку собственного (эндогенного) коллагена.</a:t>
            </a:r>
          </a:p>
          <a:p>
            <a:endParaRPr lang="ru-RU" dirty="0"/>
          </a:p>
          <a:p>
            <a:r>
              <a:rPr lang="ru-RU" dirty="0"/>
              <a:t>В слой дермы гидролизованный коллаген попадает в виде смеси свободных аминокислот и пептидов коллагена и, действует несколькими путями:</a:t>
            </a:r>
          </a:p>
          <a:p>
            <a:r>
              <a:rPr lang="ru-RU" dirty="0"/>
              <a:t>1) свободные аминокислоты служат «строительным материалом» для образования коллагеновых и </a:t>
            </a:r>
            <a:r>
              <a:rPr lang="ru-RU" dirty="0" err="1"/>
              <a:t>эластиновых</a:t>
            </a:r>
            <a:r>
              <a:rPr lang="ru-RU" dirty="0"/>
              <a:t> волокон;</a:t>
            </a:r>
          </a:p>
          <a:p>
            <a:r>
              <a:rPr lang="ru-RU" dirty="0"/>
              <a:t>2) пептиды коллагена: </a:t>
            </a:r>
          </a:p>
          <a:p>
            <a:r>
              <a:rPr lang="ru-RU" dirty="0"/>
              <a:t>  - стимулируют активность фибробластов (клеток, которые синтезируют коллаген, эластин и </a:t>
            </a:r>
            <a:r>
              <a:rPr lang="ru-RU" dirty="0" err="1"/>
              <a:t>гиалуроновую</a:t>
            </a:r>
            <a:r>
              <a:rPr lang="ru-RU" dirty="0"/>
              <a:t> кислоту), </a:t>
            </a:r>
          </a:p>
          <a:p>
            <a:r>
              <a:rPr lang="ru-RU" dirty="0"/>
              <a:t>  - активируют защиту от УФ-излучения.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9788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5" name="Shape 4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Пептиды коллагена</a:t>
            </a:r>
            <a:r>
              <a:rPr lang="ru-RU" baseline="0" dirty="0"/>
              <a:t> усилены витаминами С, В6 и В7 </a:t>
            </a:r>
          </a:p>
          <a:p>
            <a:endParaRPr lang="ru-RU" baseline="0" dirty="0"/>
          </a:p>
          <a:p>
            <a:r>
              <a:rPr dirty="0" err="1"/>
              <a:t>Роль</a:t>
            </a:r>
            <a:r>
              <a:rPr dirty="0"/>
              <a:t> </a:t>
            </a:r>
            <a:r>
              <a:rPr dirty="0" err="1"/>
              <a:t>витамина</a:t>
            </a:r>
            <a:r>
              <a:rPr dirty="0"/>
              <a:t> С:</a:t>
            </a:r>
          </a:p>
          <a:p>
            <a:r>
              <a:rPr dirty="0"/>
              <a:t>1. </a:t>
            </a:r>
            <a:r>
              <a:rPr dirty="0" err="1"/>
              <a:t>Стимулирует</a:t>
            </a:r>
            <a:r>
              <a:rPr dirty="0"/>
              <a:t> </a:t>
            </a:r>
            <a:r>
              <a:rPr dirty="0" err="1"/>
              <a:t>синтез</a:t>
            </a:r>
            <a:r>
              <a:rPr dirty="0"/>
              <a:t> </a:t>
            </a:r>
            <a:r>
              <a:rPr dirty="0" err="1"/>
              <a:t>коллагена</a:t>
            </a:r>
            <a:r>
              <a:rPr dirty="0"/>
              <a:t> </a:t>
            </a:r>
            <a:r>
              <a:rPr dirty="0" err="1"/>
              <a:t>фибробластами</a:t>
            </a:r>
            <a:r>
              <a:rPr dirty="0"/>
              <a:t>.</a:t>
            </a:r>
          </a:p>
          <a:p>
            <a:r>
              <a:rPr dirty="0"/>
              <a:t>2. </a:t>
            </a:r>
            <a:r>
              <a:rPr dirty="0" err="1"/>
              <a:t>Участвует</a:t>
            </a:r>
            <a:r>
              <a:rPr dirty="0"/>
              <a:t> в </a:t>
            </a:r>
            <a:r>
              <a:rPr dirty="0" err="1"/>
              <a:t>выработке</a:t>
            </a:r>
            <a:r>
              <a:rPr dirty="0"/>
              <a:t> </a:t>
            </a:r>
            <a:r>
              <a:rPr dirty="0" err="1"/>
              <a:t>гиалуроновой</a:t>
            </a:r>
            <a:r>
              <a:rPr dirty="0"/>
              <a:t> </a:t>
            </a:r>
            <a:r>
              <a:rPr dirty="0" err="1"/>
              <a:t>кислоты</a:t>
            </a:r>
            <a:r>
              <a:rPr dirty="0"/>
              <a:t> и </a:t>
            </a:r>
            <a:r>
              <a:rPr dirty="0" err="1"/>
              <a:t>эластина</a:t>
            </a:r>
            <a:r>
              <a:rPr dirty="0"/>
              <a:t>.</a:t>
            </a:r>
          </a:p>
          <a:p>
            <a:r>
              <a:rPr dirty="0"/>
              <a:t>3. </a:t>
            </a:r>
            <a:r>
              <a:rPr dirty="0" err="1"/>
              <a:t>Защищает</a:t>
            </a:r>
            <a:r>
              <a:rPr dirty="0"/>
              <a:t> </a:t>
            </a:r>
            <a:r>
              <a:rPr dirty="0" err="1"/>
              <a:t>клетки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свободных</a:t>
            </a:r>
            <a:r>
              <a:rPr dirty="0"/>
              <a:t> </a:t>
            </a:r>
            <a:r>
              <a:rPr dirty="0" err="1"/>
              <a:t>радикалов</a:t>
            </a:r>
            <a:r>
              <a:rPr dirty="0"/>
              <a:t> (</a:t>
            </a:r>
            <a:r>
              <a:rPr dirty="0" err="1"/>
              <a:t>антиоксидантная</a:t>
            </a:r>
            <a:r>
              <a:rPr dirty="0"/>
              <a:t> </a:t>
            </a:r>
            <a:r>
              <a:rPr dirty="0" err="1"/>
              <a:t>активность</a:t>
            </a:r>
            <a:r>
              <a:rPr dirty="0"/>
              <a:t>).</a:t>
            </a:r>
          </a:p>
          <a:p>
            <a:r>
              <a:rPr dirty="0"/>
              <a:t>4. </a:t>
            </a:r>
            <a:r>
              <a:rPr dirty="0" err="1"/>
              <a:t>Защищает</a:t>
            </a:r>
            <a:r>
              <a:rPr dirty="0"/>
              <a:t> </a:t>
            </a:r>
            <a:r>
              <a:rPr dirty="0" err="1"/>
              <a:t>кожу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УФ-</a:t>
            </a:r>
            <a:r>
              <a:rPr dirty="0" err="1"/>
              <a:t>излучения</a:t>
            </a:r>
            <a:r>
              <a:rPr dirty="0"/>
              <a:t>.</a:t>
            </a:r>
          </a:p>
          <a:p>
            <a:endParaRPr dirty="0"/>
          </a:p>
          <a:p>
            <a:r>
              <a:rPr dirty="0" err="1"/>
              <a:t>Роль</a:t>
            </a:r>
            <a:r>
              <a:rPr dirty="0"/>
              <a:t> </a:t>
            </a:r>
            <a:r>
              <a:rPr dirty="0" err="1"/>
              <a:t>витамина</a:t>
            </a:r>
            <a:r>
              <a:rPr dirty="0"/>
              <a:t> В6:</a:t>
            </a:r>
          </a:p>
          <a:p>
            <a:r>
              <a:rPr dirty="0"/>
              <a:t>1. </a:t>
            </a:r>
            <a:r>
              <a:rPr dirty="0" err="1"/>
              <a:t>Необходим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синтеза</a:t>
            </a:r>
            <a:r>
              <a:rPr dirty="0"/>
              <a:t> </a:t>
            </a:r>
            <a:r>
              <a:rPr dirty="0" err="1"/>
              <a:t>коллагена</a:t>
            </a:r>
            <a:r>
              <a:rPr dirty="0"/>
              <a:t>, </a:t>
            </a:r>
            <a:r>
              <a:rPr dirty="0" err="1"/>
              <a:t>так</a:t>
            </a:r>
            <a:r>
              <a:rPr dirty="0"/>
              <a:t>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регулирует</a:t>
            </a:r>
            <a:r>
              <a:rPr dirty="0"/>
              <a:t> </a:t>
            </a:r>
            <a:r>
              <a:rPr dirty="0" err="1"/>
              <a:t>белковый</a:t>
            </a:r>
            <a:r>
              <a:rPr dirty="0"/>
              <a:t> </a:t>
            </a:r>
            <a:r>
              <a:rPr dirty="0" err="1"/>
              <a:t>обмен</a:t>
            </a:r>
            <a:r>
              <a:rPr dirty="0"/>
              <a:t>, </a:t>
            </a:r>
            <a:r>
              <a:rPr dirty="0" err="1"/>
              <a:t>важен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взаимного</a:t>
            </a:r>
            <a:r>
              <a:rPr dirty="0"/>
              <a:t> </a:t>
            </a:r>
            <a:r>
              <a:rPr dirty="0" err="1"/>
              <a:t>превращения</a:t>
            </a:r>
            <a:r>
              <a:rPr dirty="0"/>
              <a:t> и </a:t>
            </a:r>
            <a:r>
              <a:rPr dirty="0" err="1"/>
              <a:t>метаболизма</a:t>
            </a:r>
            <a:r>
              <a:rPr dirty="0"/>
              <a:t> </a:t>
            </a:r>
            <a:r>
              <a:rPr dirty="0" err="1"/>
              <a:t>аминокислот</a:t>
            </a:r>
            <a:r>
              <a:rPr dirty="0"/>
              <a:t>.</a:t>
            </a:r>
          </a:p>
          <a:p>
            <a:r>
              <a:rPr dirty="0"/>
              <a:t>2. </a:t>
            </a:r>
            <a:r>
              <a:rPr dirty="0" err="1"/>
              <a:t>Дефицит</a:t>
            </a:r>
            <a:r>
              <a:rPr dirty="0"/>
              <a:t> </a:t>
            </a:r>
            <a:r>
              <a:rPr dirty="0" err="1"/>
              <a:t>может</a:t>
            </a:r>
            <a:r>
              <a:rPr dirty="0"/>
              <a:t> </a:t>
            </a:r>
            <a:r>
              <a:rPr dirty="0" err="1"/>
              <a:t>привести</a:t>
            </a:r>
            <a:r>
              <a:rPr dirty="0"/>
              <a:t> к </a:t>
            </a:r>
            <a:r>
              <a:rPr dirty="0" err="1"/>
              <a:t>заболеваниям</a:t>
            </a:r>
            <a:r>
              <a:rPr dirty="0"/>
              <a:t> </a:t>
            </a:r>
            <a:r>
              <a:rPr dirty="0" err="1"/>
              <a:t>кожи</a:t>
            </a:r>
            <a:r>
              <a:rPr dirty="0"/>
              <a:t> (</a:t>
            </a:r>
            <a:r>
              <a:rPr dirty="0" err="1"/>
              <a:t>дерматиты</a:t>
            </a:r>
            <a:r>
              <a:rPr dirty="0"/>
              <a:t>, </a:t>
            </a:r>
            <a:r>
              <a:rPr dirty="0" err="1"/>
              <a:t>сухость</a:t>
            </a:r>
            <a:r>
              <a:rPr dirty="0"/>
              <a:t> и </a:t>
            </a:r>
            <a:r>
              <a:rPr dirty="0" err="1"/>
              <a:t>шелушение</a:t>
            </a:r>
            <a:r>
              <a:rPr dirty="0"/>
              <a:t>, </a:t>
            </a:r>
            <a:r>
              <a:rPr dirty="0" err="1"/>
              <a:t>псориаз</a:t>
            </a:r>
            <a:r>
              <a:rPr dirty="0"/>
              <a:t>).</a:t>
            </a:r>
          </a:p>
          <a:p>
            <a:endParaRPr dirty="0"/>
          </a:p>
          <a:p>
            <a:r>
              <a:rPr dirty="0" err="1"/>
              <a:t>Роль</a:t>
            </a:r>
            <a:r>
              <a:rPr dirty="0"/>
              <a:t> </a:t>
            </a:r>
            <a:r>
              <a:rPr dirty="0" err="1"/>
              <a:t>биотина</a:t>
            </a:r>
            <a:r>
              <a:rPr dirty="0"/>
              <a:t>:</a:t>
            </a:r>
          </a:p>
          <a:p>
            <a:r>
              <a:rPr dirty="0"/>
              <a:t>1. </a:t>
            </a:r>
            <a:r>
              <a:rPr dirty="0" err="1"/>
              <a:t>Содержит</a:t>
            </a:r>
            <a:r>
              <a:rPr dirty="0"/>
              <a:t> </a:t>
            </a:r>
            <a:r>
              <a:rPr dirty="0" err="1"/>
              <a:t>серу</a:t>
            </a:r>
            <a:r>
              <a:rPr dirty="0"/>
              <a:t> — </a:t>
            </a:r>
            <a:r>
              <a:rPr dirty="0" err="1"/>
              <a:t>важный</a:t>
            </a:r>
            <a:r>
              <a:rPr dirty="0"/>
              <a:t> </a:t>
            </a:r>
            <a:r>
              <a:rPr dirty="0" err="1"/>
              <a:t>компонент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синтеза</a:t>
            </a:r>
            <a:r>
              <a:rPr dirty="0"/>
              <a:t> </a:t>
            </a:r>
            <a:r>
              <a:rPr dirty="0" err="1"/>
              <a:t>коллагена</a:t>
            </a:r>
            <a:r>
              <a:rPr dirty="0"/>
              <a:t> и, </a:t>
            </a:r>
            <a:r>
              <a:rPr dirty="0" err="1"/>
              <a:t>соответственно</a:t>
            </a:r>
            <a:r>
              <a:rPr dirty="0"/>
              <a:t>,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здоровья</a:t>
            </a:r>
            <a:r>
              <a:rPr dirty="0"/>
              <a:t> </a:t>
            </a:r>
            <a:r>
              <a:rPr dirty="0" err="1"/>
              <a:t>кожи</a:t>
            </a:r>
            <a:r>
              <a:rPr dirty="0"/>
              <a:t>, </a:t>
            </a:r>
            <a:r>
              <a:rPr dirty="0" err="1"/>
              <a:t>ногтей</a:t>
            </a:r>
            <a:r>
              <a:rPr dirty="0"/>
              <a:t> и </a:t>
            </a:r>
            <a:r>
              <a:rPr dirty="0" err="1"/>
              <a:t>волос</a:t>
            </a:r>
            <a:r>
              <a:rPr dirty="0"/>
              <a:t>, </a:t>
            </a:r>
            <a:r>
              <a:rPr dirty="0" err="1"/>
              <a:t>поэтому</a:t>
            </a:r>
            <a:r>
              <a:rPr dirty="0"/>
              <a:t> </a:t>
            </a:r>
            <a:r>
              <a:rPr dirty="0" err="1"/>
              <a:t>биотин</a:t>
            </a:r>
            <a:r>
              <a:rPr dirty="0"/>
              <a:t> </a:t>
            </a:r>
            <a:r>
              <a:rPr dirty="0" err="1"/>
              <a:t>еще</a:t>
            </a:r>
            <a:r>
              <a:rPr dirty="0"/>
              <a:t> </a:t>
            </a:r>
            <a:r>
              <a:rPr dirty="0" err="1"/>
              <a:t>называют</a:t>
            </a:r>
            <a:r>
              <a:rPr dirty="0"/>
              <a:t>  «</a:t>
            </a:r>
            <a:r>
              <a:rPr dirty="0" err="1"/>
              <a:t>витамином</a:t>
            </a:r>
            <a:r>
              <a:rPr dirty="0"/>
              <a:t> </a:t>
            </a:r>
            <a:r>
              <a:rPr dirty="0" err="1"/>
              <a:t>красоты</a:t>
            </a:r>
            <a:r>
              <a:rPr dirty="0"/>
              <a:t>».</a:t>
            </a:r>
          </a:p>
          <a:p>
            <a:r>
              <a:rPr dirty="0"/>
              <a:t>2. </a:t>
            </a:r>
            <a:r>
              <a:rPr dirty="0" err="1"/>
              <a:t>Дефицит</a:t>
            </a:r>
            <a:r>
              <a:rPr dirty="0"/>
              <a:t> </a:t>
            </a:r>
            <a:r>
              <a:rPr dirty="0" err="1"/>
              <a:t>может</a:t>
            </a:r>
            <a:r>
              <a:rPr dirty="0"/>
              <a:t> </a:t>
            </a:r>
            <a:r>
              <a:rPr dirty="0" err="1"/>
              <a:t>вызвать</a:t>
            </a:r>
            <a:r>
              <a:rPr dirty="0"/>
              <a:t> </a:t>
            </a:r>
            <a:r>
              <a:rPr dirty="0" err="1"/>
              <a:t>ухудшение</a:t>
            </a:r>
            <a:r>
              <a:rPr dirty="0"/>
              <a:t> </a:t>
            </a:r>
            <a:r>
              <a:rPr dirty="0" err="1"/>
              <a:t>состояния</a:t>
            </a:r>
            <a:r>
              <a:rPr dirty="0"/>
              <a:t> </a:t>
            </a:r>
            <a:r>
              <a:rPr dirty="0" err="1"/>
              <a:t>ногтей</a:t>
            </a:r>
            <a:r>
              <a:rPr dirty="0"/>
              <a:t> (</a:t>
            </a:r>
            <a:r>
              <a:rPr dirty="0" err="1"/>
              <a:t>ломкость</a:t>
            </a:r>
            <a:r>
              <a:rPr dirty="0"/>
              <a:t>, </a:t>
            </a:r>
            <a:r>
              <a:rPr dirty="0" err="1"/>
              <a:t>расслоение</a:t>
            </a:r>
            <a:r>
              <a:rPr dirty="0"/>
              <a:t>, </a:t>
            </a:r>
            <a:r>
              <a:rPr dirty="0" err="1"/>
              <a:t>нарушение</a:t>
            </a:r>
            <a:r>
              <a:rPr dirty="0"/>
              <a:t> </a:t>
            </a:r>
            <a:r>
              <a:rPr dirty="0" err="1"/>
              <a:t>роста</a:t>
            </a:r>
            <a:r>
              <a:rPr dirty="0"/>
              <a:t> и </a:t>
            </a:r>
            <a:r>
              <a:rPr dirty="0" err="1"/>
              <a:t>структуры</a:t>
            </a:r>
            <a:r>
              <a:rPr dirty="0"/>
              <a:t>), </a:t>
            </a:r>
            <a:r>
              <a:rPr dirty="0" err="1"/>
              <a:t>волос</a:t>
            </a:r>
            <a:r>
              <a:rPr dirty="0"/>
              <a:t> (</a:t>
            </a:r>
            <a:r>
              <a:rPr dirty="0" err="1"/>
              <a:t>истончение</a:t>
            </a:r>
            <a:r>
              <a:rPr dirty="0"/>
              <a:t> </a:t>
            </a:r>
            <a:r>
              <a:rPr dirty="0" err="1"/>
              <a:t>волос</a:t>
            </a:r>
            <a:r>
              <a:rPr dirty="0"/>
              <a:t>, </a:t>
            </a:r>
            <a:r>
              <a:rPr dirty="0" err="1"/>
              <a:t>секущиеся</a:t>
            </a:r>
            <a:r>
              <a:rPr dirty="0"/>
              <a:t> и </a:t>
            </a:r>
            <a:r>
              <a:rPr dirty="0" err="1"/>
              <a:t>ломкие</a:t>
            </a:r>
            <a:r>
              <a:rPr dirty="0"/>
              <a:t> </a:t>
            </a:r>
            <a:r>
              <a:rPr dirty="0" err="1"/>
              <a:t>волосы</a:t>
            </a:r>
            <a:r>
              <a:rPr dirty="0"/>
              <a:t>, </a:t>
            </a:r>
            <a:r>
              <a:rPr dirty="0" err="1"/>
              <a:t>выпадение</a:t>
            </a:r>
            <a:r>
              <a:rPr lang="ru-RU" dirty="0"/>
              <a:t> волос</a:t>
            </a:r>
            <a:r>
              <a:rPr dirty="0"/>
              <a:t>, </a:t>
            </a:r>
            <a:r>
              <a:rPr dirty="0" err="1"/>
              <a:t>преждевременную</a:t>
            </a:r>
            <a:r>
              <a:rPr dirty="0"/>
              <a:t> </a:t>
            </a:r>
            <a:r>
              <a:rPr dirty="0" err="1"/>
              <a:t>седину</a:t>
            </a:r>
            <a:r>
              <a:rPr dirty="0"/>
              <a:t>, </a:t>
            </a:r>
            <a:r>
              <a:rPr dirty="0" err="1"/>
              <a:t>повышенную</a:t>
            </a:r>
            <a:r>
              <a:rPr dirty="0"/>
              <a:t> </a:t>
            </a:r>
            <a:r>
              <a:rPr dirty="0" err="1"/>
              <a:t>жирность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, </a:t>
            </a:r>
            <a:r>
              <a:rPr dirty="0" err="1"/>
              <a:t>наоборот</a:t>
            </a:r>
            <a:r>
              <a:rPr dirty="0"/>
              <a:t>, </a:t>
            </a:r>
            <a:r>
              <a:rPr dirty="0" err="1"/>
              <a:t>их</a:t>
            </a:r>
            <a:r>
              <a:rPr dirty="0"/>
              <a:t> </a:t>
            </a:r>
            <a:r>
              <a:rPr dirty="0" err="1"/>
              <a:t>чрезмерная</a:t>
            </a:r>
            <a:r>
              <a:rPr dirty="0"/>
              <a:t> </a:t>
            </a:r>
            <a:r>
              <a:rPr dirty="0" err="1"/>
              <a:t>сухость</a:t>
            </a:r>
            <a:r>
              <a:rPr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929260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5" name="Shape 4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u="none" dirty="0" err="1"/>
              <a:t>Эритритол</a:t>
            </a:r>
            <a:r>
              <a:rPr b="0" u="none" dirty="0"/>
              <a:t> </a:t>
            </a:r>
            <a:r>
              <a:rPr lang="ru-RU" u="none" dirty="0"/>
              <a:t>—</a:t>
            </a:r>
            <a:r>
              <a:rPr b="0" u="none" dirty="0"/>
              <a:t> </a:t>
            </a:r>
            <a:r>
              <a:rPr b="0" u="none" dirty="0" err="1"/>
              <a:t>безуглеводный</a:t>
            </a:r>
            <a:r>
              <a:rPr b="0" u="none" dirty="0"/>
              <a:t> </a:t>
            </a:r>
            <a:r>
              <a:rPr b="0" u="none" dirty="0" err="1"/>
              <a:t>подсластитель</a:t>
            </a:r>
            <a:r>
              <a:rPr b="0" u="none" dirty="0"/>
              <a:t>. </a:t>
            </a:r>
            <a:r>
              <a:rPr b="0" u="none" dirty="0" err="1"/>
              <a:t>Получают</a:t>
            </a:r>
            <a:r>
              <a:rPr b="0" u="none" dirty="0"/>
              <a:t> </a:t>
            </a:r>
            <a:r>
              <a:rPr b="0" u="none" dirty="0" err="1"/>
              <a:t>из</a:t>
            </a:r>
            <a:r>
              <a:rPr b="0" u="none" dirty="0"/>
              <a:t> </a:t>
            </a:r>
            <a:r>
              <a:rPr b="0" u="none" dirty="0" err="1"/>
              <a:t>растительного</a:t>
            </a:r>
            <a:r>
              <a:rPr b="0" u="none" dirty="0"/>
              <a:t> </a:t>
            </a:r>
            <a:r>
              <a:rPr b="0" u="none" dirty="0" err="1"/>
              <a:t>сырья</a:t>
            </a:r>
            <a:r>
              <a:rPr b="0" u="none" dirty="0"/>
              <a:t>. </a:t>
            </a:r>
            <a:r>
              <a:rPr b="0" u="none" dirty="0" err="1"/>
              <a:t>Содержит</a:t>
            </a:r>
            <a:r>
              <a:rPr b="0" u="none" dirty="0"/>
              <a:t> в 20 </a:t>
            </a:r>
            <a:r>
              <a:rPr b="0" u="none" dirty="0" err="1"/>
              <a:t>раз</a:t>
            </a:r>
            <a:r>
              <a:rPr b="0" u="none" dirty="0"/>
              <a:t> </a:t>
            </a:r>
            <a:r>
              <a:rPr b="0" u="none" dirty="0" err="1"/>
              <a:t>меньше</a:t>
            </a:r>
            <a:r>
              <a:rPr b="0" u="none" dirty="0"/>
              <a:t> </a:t>
            </a:r>
            <a:r>
              <a:rPr b="0" u="none" dirty="0" err="1"/>
              <a:t>калорий</a:t>
            </a:r>
            <a:r>
              <a:rPr b="0" u="none" dirty="0"/>
              <a:t>, </a:t>
            </a:r>
            <a:r>
              <a:rPr b="0" u="none" dirty="0" err="1"/>
              <a:t>чем</a:t>
            </a:r>
            <a:r>
              <a:rPr b="0" u="none" dirty="0"/>
              <a:t> </a:t>
            </a:r>
            <a:r>
              <a:rPr b="0" u="none" dirty="0" err="1"/>
              <a:t>обычный</a:t>
            </a:r>
            <a:r>
              <a:rPr b="0" u="none" dirty="0"/>
              <a:t> </a:t>
            </a:r>
            <a:r>
              <a:rPr b="0" u="none" dirty="0" err="1"/>
              <a:t>сахар</a:t>
            </a:r>
            <a:r>
              <a:rPr b="0" u="none" dirty="0"/>
              <a:t>.  </a:t>
            </a:r>
          </a:p>
          <a:p>
            <a:pPr>
              <a:defRPr b="1"/>
            </a:pPr>
            <a:r>
              <a:rPr u="none" dirty="0" err="1"/>
              <a:t>Стевиолгликозид</a:t>
            </a:r>
            <a:r>
              <a:rPr u="none" dirty="0"/>
              <a:t> </a:t>
            </a:r>
            <a:r>
              <a:rPr lang="ru-RU" u="none" dirty="0"/>
              <a:t>—</a:t>
            </a:r>
            <a:r>
              <a:rPr b="0" u="none" dirty="0"/>
              <a:t> </a:t>
            </a:r>
            <a:r>
              <a:rPr b="0" u="none" dirty="0" err="1"/>
              <a:t>натуральный</a:t>
            </a:r>
            <a:r>
              <a:rPr b="0" u="none" dirty="0"/>
              <a:t> </a:t>
            </a:r>
            <a:r>
              <a:rPr b="0" u="none" dirty="0" err="1"/>
              <a:t>подс</a:t>
            </a:r>
            <a:r>
              <a:rPr lang="ru-RU" b="0" u="none" dirty="0"/>
              <a:t>ла</a:t>
            </a:r>
            <a:r>
              <a:rPr b="0" u="none" dirty="0" err="1"/>
              <a:t>ститель</a:t>
            </a:r>
            <a:r>
              <a:rPr b="0" u="none" dirty="0"/>
              <a:t>, </a:t>
            </a:r>
            <a:r>
              <a:rPr b="0" u="none" dirty="0" err="1"/>
              <a:t>экстракт</a:t>
            </a:r>
            <a:r>
              <a:rPr b="0" u="none" dirty="0"/>
              <a:t> </a:t>
            </a:r>
            <a:r>
              <a:rPr lang="ru-RU" b="0" u="none" dirty="0"/>
              <a:t>из </a:t>
            </a:r>
            <a:r>
              <a:rPr b="0" u="none" dirty="0" err="1"/>
              <a:t>растения</a:t>
            </a:r>
            <a:r>
              <a:rPr b="0" u="none" dirty="0"/>
              <a:t> </a:t>
            </a:r>
            <a:r>
              <a:rPr b="0" u="none" dirty="0" err="1"/>
              <a:t>стевия</a:t>
            </a:r>
            <a:r>
              <a:rPr b="0" u="none" dirty="0"/>
              <a:t>. </a:t>
            </a:r>
            <a:r>
              <a:rPr b="0" u="none" dirty="0" err="1"/>
              <a:t>Обладает</a:t>
            </a:r>
            <a:r>
              <a:rPr b="0" u="none" dirty="0"/>
              <a:t> </a:t>
            </a:r>
            <a:r>
              <a:rPr b="0" u="none" dirty="0" err="1"/>
              <a:t>нулевой</a:t>
            </a:r>
            <a:r>
              <a:rPr b="0" u="none" dirty="0"/>
              <a:t> </a:t>
            </a:r>
            <a:r>
              <a:rPr b="0" u="none" dirty="0" err="1"/>
              <a:t>калорийностью</a:t>
            </a:r>
            <a:r>
              <a:rPr b="0" u="none" dirty="0"/>
              <a:t> и </a:t>
            </a:r>
            <a:r>
              <a:rPr b="0" u="none" dirty="0" err="1"/>
              <a:t>не</a:t>
            </a:r>
            <a:r>
              <a:rPr b="0" u="none" dirty="0"/>
              <a:t> </a:t>
            </a:r>
            <a:r>
              <a:rPr b="0" u="none" dirty="0" err="1"/>
              <a:t>повышает</a:t>
            </a:r>
            <a:r>
              <a:rPr b="0" u="none" dirty="0"/>
              <a:t> </a:t>
            </a:r>
            <a:r>
              <a:rPr b="0" u="none" dirty="0" err="1"/>
              <a:t>уровень</a:t>
            </a:r>
            <a:r>
              <a:rPr b="0" u="none" dirty="0"/>
              <a:t> </a:t>
            </a:r>
            <a:r>
              <a:rPr b="0" u="none" dirty="0" err="1"/>
              <a:t>глюкозы</a:t>
            </a:r>
            <a:r>
              <a:rPr b="0" u="none" dirty="0"/>
              <a:t> в </a:t>
            </a:r>
            <a:r>
              <a:rPr b="0" u="none" dirty="0" err="1"/>
              <a:t>крови</a:t>
            </a:r>
            <a:r>
              <a:rPr b="0" u="non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6603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Коллаген</a:t>
            </a:r>
            <a:r>
              <a:rPr dirty="0"/>
              <a:t> </a:t>
            </a:r>
            <a:r>
              <a:rPr lang="ru-RU" dirty="0"/>
              <a:t>—</a:t>
            </a:r>
            <a:r>
              <a:rPr dirty="0"/>
              <a:t>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белок</a:t>
            </a:r>
            <a:r>
              <a:rPr dirty="0"/>
              <a:t>, </a:t>
            </a:r>
            <a:r>
              <a:rPr dirty="0" err="1"/>
              <a:t>отвечающий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сияние</a:t>
            </a:r>
            <a:r>
              <a:rPr dirty="0"/>
              <a:t> и </a:t>
            </a:r>
            <a:r>
              <a:rPr dirty="0" err="1"/>
              <a:t>тонус</a:t>
            </a:r>
            <a:r>
              <a:rPr dirty="0"/>
              <a:t> </a:t>
            </a:r>
            <a:r>
              <a:rPr dirty="0" err="1"/>
              <a:t>кожи</a:t>
            </a:r>
            <a:r>
              <a:rPr dirty="0"/>
              <a:t>, </a:t>
            </a:r>
            <a:r>
              <a:rPr dirty="0" err="1"/>
              <a:t>подтянутый</a:t>
            </a:r>
            <a:r>
              <a:rPr dirty="0"/>
              <a:t> </a:t>
            </a:r>
            <a:r>
              <a:rPr dirty="0" err="1"/>
              <a:t>овал</a:t>
            </a:r>
            <a:r>
              <a:rPr dirty="0"/>
              <a:t> </a:t>
            </a:r>
            <a:r>
              <a:rPr dirty="0" err="1"/>
              <a:t>лица</a:t>
            </a:r>
            <a:r>
              <a:rPr dirty="0"/>
              <a:t>, </a:t>
            </a:r>
            <a:r>
              <a:rPr dirty="0" err="1"/>
              <a:t>блеск</a:t>
            </a:r>
            <a:r>
              <a:rPr dirty="0"/>
              <a:t> </a:t>
            </a:r>
            <a:r>
              <a:rPr dirty="0" err="1"/>
              <a:t>волос</a:t>
            </a:r>
            <a:r>
              <a:rPr dirty="0"/>
              <a:t> и </a:t>
            </a:r>
            <a:r>
              <a:rPr dirty="0" err="1"/>
              <a:t>красоту</a:t>
            </a:r>
            <a:r>
              <a:rPr dirty="0"/>
              <a:t> </a:t>
            </a:r>
            <a:r>
              <a:rPr dirty="0" err="1"/>
              <a:t>ногтей</a:t>
            </a:r>
            <a:r>
              <a:rPr dirty="0"/>
              <a:t>. </a:t>
            </a:r>
            <a:r>
              <a:rPr dirty="0" err="1"/>
              <a:t>Недостаток</a:t>
            </a:r>
            <a:r>
              <a:rPr dirty="0"/>
              <a:t> </a:t>
            </a:r>
            <a:r>
              <a:rPr dirty="0" err="1"/>
              <a:t>коллагена</a:t>
            </a:r>
            <a:r>
              <a:rPr dirty="0"/>
              <a:t> </a:t>
            </a:r>
            <a:r>
              <a:rPr dirty="0" err="1"/>
              <a:t>приводит</a:t>
            </a:r>
            <a:r>
              <a:rPr dirty="0"/>
              <a:t> к </a:t>
            </a:r>
            <a:r>
              <a:rPr dirty="0" err="1"/>
              <a:t>образованию</a:t>
            </a:r>
            <a:r>
              <a:rPr dirty="0"/>
              <a:t> </a:t>
            </a:r>
            <a:r>
              <a:rPr dirty="0" err="1"/>
              <a:t>морщин</a:t>
            </a:r>
            <a:r>
              <a:rPr dirty="0"/>
              <a:t>, </a:t>
            </a:r>
            <a:r>
              <a:rPr dirty="0" err="1"/>
              <a:t>появлению</a:t>
            </a:r>
            <a:r>
              <a:rPr dirty="0"/>
              <a:t> </a:t>
            </a:r>
            <a:r>
              <a:rPr dirty="0" err="1" smtClean="0"/>
              <a:t>целлюлита</a:t>
            </a:r>
            <a:r>
              <a:rPr dirty="0" smtClean="0"/>
              <a:t>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9650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0" name="Shape 5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*</a:t>
            </a:r>
            <a:r>
              <a:rPr dirty="0" err="1"/>
              <a:t>Стекло</a:t>
            </a:r>
            <a:r>
              <a:rPr dirty="0"/>
              <a:t> — </a:t>
            </a:r>
            <a:r>
              <a:rPr dirty="0" err="1"/>
              <a:t>инертный</a:t>
            </a:r>
            <a:r>
              <a:rPr dirty="0"/>
              <a:t> </a:t>
            </a:r>
            <a:r>
              <a:rPr dirty="0" err="1"/>
              <a:t>материал</a:t>
            </a:r>
            <a:r>
              <a:rPr dirty="0"/>
              <a:t>.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его</a:t>
            </a:r>
            <a:r>
              <a:rPr dirty="0"/>
              <a:t> </a:t>
            </a:r>
            <a:r>
              <a:rPr dirty="0" err="1"/>
              <a:t>соприкосновении</a:t>
            </a:r>
            <a:r>
              <a:rPr dirty="0"/>
              <a:t> c </a:t>
            </a:r>
            <a:r>
              <a:rPr dirty="0" err="1"/>
              <a:t>продуктом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происходит</a:t>
            </a:r>
            <a:r>
              <a:rPr dirty="0"/>
              <a:t> </a:t>
            </a:r>
            <a:r>
              <a:rPr dirty="0" err="1"/>
              <a:t>химических</a:t>
            </a:r>
            <a:r>
              <a:rPr dirty="0"/>
              <a:t> </a:t>
            </a:r>
            <a:r>
              <a:rPr dirty="0" err="1"/>
              <a:t>реакций</a:t>
            </a:r>
            <a:r>
              <a:rPr dirty="0"/>
              <a:t>, а </a:t>
            </a:r>
            <a:r>
              <a:rPr dirty="0" err="1"/>
              <a:t>значит</a:t>
            </a:r>
            <a:r>
              <a:rPr dirty="0"/>
              <a:t>, </a:t>
            </a:r>
            <a:r>
              <a:rPr dirty="0" err="1"/>
              <a:t>продукт</a:t>
            </a:r>
            <a:r>
              <a:rPr dirty="0"/>
              <a:t> </a:t>
            </a:r>
            <a:r>
              <a:rPr dirty="0" err="1"/>
              <a:t>остается</a:t>
            </a:r>
            <a:r>
              <a:rPr dirty="0"/>
              <a:t> </a:t>
            </a:r>
            <a:r>
              <a:rPr dirty="0" err="1"/>
              <a:t>стабильным</a:t>
            </a:r>
            <a:r>
              <a:rPr lang="ru-RU" baseline="0" dirty="0"/>
              <a:t> и качественным</a:t>
            </a:r>
            <a:r>
              <a:rPr dirty="0"/>
              <a:t>.</a:t>
            </a:r>
          </a:p>
          <a:p>
            <a:r>
              <a:rPr dirty="0"/>
              <a:t>**</a:t>
            </a:r>
            <a:r>
              <a:rPr dirty="0" err="1"/>
              <a:t>Материал</a:t>
            </a:r>
            <a:r>
              <a:rPr dirty="0"/>
              <a:t> </a:t>
            </a:r>
            <a:r>
              <a:rPr dirty="0" err="1"/>
              <a:t>выдерживает</a:t>
            </a:r>
            <a:r>
              <a:rPr dirty="0"/>
              <a:t> </a:t>
            </a:r>
            <a:r>
              <a:rPr dirty="0" err="1"/>
              <a:t>обработку</a:t>
            </a:r>
            <a:r>
              <a:rPr dirty="0"/>
              <a:t> </a:t>
            </a:r>
            <a:r>
              <a:rPr dirty="0" err="1"/>
              <a:t>высокими</a:t>
            </a:r>
            <a:r>
              <a:rPr dirty="0"/>
              <a:t> </a:t>
            </a:r>
            <a:r>
              <a:rPr dirty="0" err="1"/>
              <a:t>температурами</a:t>
            </a:r>
            <a:r>
              <a:rPr dirty="0"/>
              <a:t>. </a:t>
            </a:r>
            <a:r>
              <a:rPr dirty="0" err="1"/>
              <a:t>Благодаря</a:t>
            </a:r>
            <a:r>
              <a:rPr dirty="0"/>
              <a:t> </a:t>
            </a:r>
            <a:r>
              <a:rPr dirty="0" err="1"/>
              <a:t>такой</a:t>
            </a:r>
            <a:r>
              <a:rPr dirty="0"/>
              <a:t> </a:t>
            </a:r>
            <a:r>
              <a:rPr dirty="0" err="1"/>
              <a:t>обработке</a:t>
            </a:r>
            <a:r>
              <a:rPr dirty="0"/>
              <a:t> </a:t>
            </a:r>
            <a:r>
              <a:rPr dirty="0" err="1"/>
              <a:t>продукт</a:t>
            </a:r>
            <a:r>
              <a:rPr dirty="0"/>
              <a:t> </a:t>
            </a:r>
            <a:r>
              <a:rPr dirty="0" err="1"/>
              <a:t>дольше</a:t>
            </a:r>
            <a:r>
              <a:rPr dirty="0"/>
              <a:t> </a:t>
            </a:r>
            <a:r>
              <a:rPr dirty="0" err="1"/>
              <a:t>сохраняет</a:t>
            </a:r>
            <a:r>
              <a:rPr dirty="0"/>
              <a:t> </a:t>
            </a:r>
            <a:r>
              <a:rPr lang="ru-RU" dirty="0"/>
              <a:t>свои свойства</a:t>
            </a:r>
            <a:r>
              <a:rPr dirty="0"/>
              <a:t>, а </a:t>
            </a:r>
            <a:r>
              <a:rPr u="none" dirty="0" err="1"/>
              <a:t>значит</a:t>
            </a:r>
            <a:r>
              <a:rPr u="none" dirty="0"/>
              <a:t>, </a:t>
            </a:r>
            <a:r>
              <a:rPr u="none" dirty="0" err="1"/>
              <a:t>можно</a:t>
            </a:r>
            <a:r>
              <a:rPr u="none" dirty="0"/>
              <a:t> </a:t>
            </a:r>
            <a:r>
              <a:rPr lang="ru-RU" u="none" dirty="0"/>
              <a:t>обойтись без консервантов и стабилизаторов.</a:t>
            </a:r>
            <a:endParaRPr u="none" dirty="0"/>
          </a:p>
        </p:txBody>
      </p:sp>
    </p:spTree>
    <p:extLst>
      <p:ext uri="{BB962C8B-B14F-4D97-AF65-F5344CB8AC3E}">
        <p14:creationId xmlns:p14="http://schemas.microsoft.com/office/powerpoint/2010/main" val="28250867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6" name="Shape 5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42971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05818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0258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Коллаген — один из главных структурных белков нашего организма, он составляет 30–35% от общего количества белка, то есть ~6 % массы тела. Входит в состав кожи, костей, сухожилий, связок, внутренних органов, волос и ногтей, сосудов. Около половины всего коллагена </a:t>
            </a:r>
            <a:r>
              <a:rPr lang="ru-RU" dirty="0">
                <a:solidFill>
                  <a:srgbClr val="FF0000"/>
                </a:solidFill>
              </a:rPr>
              <a:t>в организме </a:t>
            </a:r>
            <a:r>
              <a:rPr lang="ru-RU" dirty="0"/>
              <a:t>сосредоточено в коже.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979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Коллагеновое</a:t>
            </a:r>
            <a:r>
              <a:rPr dirty="0"/>
              <a:t> </a:t>
            </a:r>
            <a:r>
              <a:rPr dirty="0" err="1"/>
              <a:t>волокно</a:t>
            </a:r>
            <a:r>
              <a:rPr dirty="0"/>
              <a:t> </a:t>
            </a:r>
            <a:r>
              <a:rPr lang="ru-RU" dirty="0"/>
              <a:t>—</a:t>
            </a:r>
            <a:r>
              <a:rPr dirty="0"/>
              <a:t>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множество</a:t>
            </a:r>
            <a:r>
              <a:rPr dirty="0"/>
              <a:t> </a:t>
            </a:r>
            <a:r>
              <a:rPr dirty="0" err="1"/>
              <a:t>крошечных</a:t>
            </a:r>
            <a:r>
              <a:rPr dirty="0"/>
              <a:t> </a:t>
            </a:r>
            <a:r>
              <a:rPr lang="ru-RU" dirty="0"/>
              <a:t>"</a:t>
            </a:r>
            <a:r>
              <a:rPr dirty="0" err="1"/>
              <a:t>канатов</a:t>
            </a:r>
            <a:r>
              <a:rPr dirty="0"/>
              <a:t>” </a:t>
            </a:r>
            <a:r>
              <a:rPr lang="ru-RU" dirty="0"/>
              <a:t>—</a:t>
            </a:r>
            <a:r>
              <a:rPr dirty="0"/>
              <a:t> </a:t>
            </a:r>
            <a:r>
              <a:rPr dirty="0" err="1"/>
              <a:t>молекул</a:t>
            </a:r>
            <a:r>
              <a:rPr dirty="0"/>
              <a:t>, </a:t>
            </a:r>
            <a:r>
              <a:rPr dirty="0" err="1"/>
              <a:t>состоя</a:t>
            </a:r>
            <a:r>
              <a:rPr lang="ru-RU" dirty="0"/>
              <a:t>щ</a:t>
            </a:r>
            <a:r>
              <a:rPr dirty="0" err="1"/>
              <a:t>их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трех</a:t>
            </a:r>
            <a:r>
              <a:rPr dirty="0"/>
              <a:t> </a:t>
            </a:r>
            <a:r>
              <a:rPr dirty="0" err="1"/>
              <a:t>переплетенных</a:t>
            </a:r>
            <a:r>
              <a:rPr dirty="0"/>
              <a:t> </a:t>
            </a:r>
            <a:r>
              <a:rPr dirty="0" err="1"/>
              <a:t>между</a:t>
            </a:r>
            <a:r>
              <a:rPr dirty="0"/>
              <a:t> </a:t>
            </a:r>
            <a:r>
              <a:rPr dirty="0" err="1"/>
              <a:t>собой</a:t>
            </a:r>
            <a:r>
              <a:rPr dirty="0"/>
              <a:t> </a:t>
            </a:r>
            <a:r>
              <a:rPr dirty="0" err="1"/>
              <a:t>цепочек</a:t>
            </a:r>
            <a:r>
              <a:rPr dirty="0"/>
              <a:t> </a:t>
            </a:r>
            <a:r>
              <a:rPr dirty="0" err="1"/>
              <a:t>аминокислот</a:t>
            </a:r>
            <a:r>
              <a:rPr dirty="0"/>
              <a:t>.  “</a:t>
            </a:r>
            <a:r>
              <a:rPr dirty="0" err="1"/>
              <a:t>Канаты</a:t>
            </a:r>
            <a:r>
              <a:rPr dirty="0"/>
              <a:t>” </a:t>
            </a:r>
            <a:r>
              <a:rPr dirty="0" err="1"/>
              <a:t>объединяются</a:t>
            </a:r>
            <a:r>
              <a:rPr dirty="0"/>
              <a:t> в </a:t>
            </a:r>
            <a:r>
              <a:rPr dirty="0" err="1"/>
              <a:t>микрофибриллы</a:t>
            </a:r>
            <a:r>
              <a:rPr dirty="0"/>
              <a:t> (</a:t>
            </a:r>
            <a:r>
              <a:rPr dirty="0" err="1"/>
              <a:t>тонкие</a:t>
            </a:r>
            <a:r>
              <a:rPr dirty="0"/>
              <a:t> </a:t>
            </a:r>
            <a:r>
              <a:rPr dirty="0" err="1"/>
              <a:t>волокна</a:t>
            </a:r>
            <a:r>
              <a:rPr dirty="0"/>
              <a:t>), а </a:t>
            </a:r>
            <a:r>
              <a:rPr dirty="0" err="1"/>
              <a:t>микрофибриллы</a:t>
            </a:r>
            <a:r>
              <a:rPr dirty="0"/>
              <a:t>, в </a:t>
            </a:r>
            <a:r>
              <a:rPr dirty="0" err="1"/>
              <a:t>свою</a:t>
            </a:r>
            <a:r>
              <a:rPr dirty="0"/>
              <a:t> </a:t>
            </a:r>
            <a:r>
              <a:rPr dirty="0" err="1"/>
              <a:t>очередь</a:t>
            </a:r>
            <a:r>
              <a:rPr dirty="0"/>
              <a:t>, </a:t>
            </a:r>
            <a:r>
              <a:rPr dirty="0" err="1"/>
              <a:t>формируют</a:t>
            </a:r>
            <a:r>
              <a:rPr dirty="0"/>
              <a:t> </a:t>
            </a:r>
            <a:r>
              <a:rPr dirty="0" err="1"/>
              <a:t>само</a:t>
            </a:r>
            <a:r>
              <a:rPr dirty="0"/>
              <a:t> </a:t>
            </a:r>
            <a:r>
              <a:rPr dirty="0" err="1"/>
              <a:t>коллагеновое</a:t>
            </a:r>
            <a:r>
              <a:rPr dirty="0"/>
              <a:t> </a:t>
            </a:r>
            <a:r>
              <a:rPr dirty="0" err="1"/>
              <a:t>волокно</a:t>
            </a:r>
            <a:r>
              <a:rPr dirty="0"/>
              <a:t>.  </a:t>
            </a:r>
            <a:r>
              <a:rPr dirty="0" err="1"/>
              <a:t>Благодаря</a:t>
            </a:r>
            <a:r>
              <a:rPr dirty="0"/>
              <a:t> </a:t>
            </a:r>
            <a:r>
              <a:rPr dirty="0" err="1"/>
              <a:t>такому</a:t>
            </a:r>
            <a:r>
              <a:rPr dirty="0"/>
              <a:t> </a:t>
            </a:r>
            <a:r>
              <a:rPr dirty="0" err="1"/>
              <a:t>строению</a:t>
            </a:r>
            <a:r>
              <a:rPr dirty="0"/>
              <a:t> </a:t>
            </a:r>
            <a:r>
              <a:rPr dirty="0" err="1"/>
              <a:t>волокна</a:t>
            </a:r>
            <a:r>
              <a:rPr dirty="0"/>
              <a:t> </a:t>
            </a:r>
            <a:r>
              <a:rPr dirty="0" err="1"/>
              <a:t>коллагена</a:t>
            </a:r>
            <a:r>
              <a:rPr dirty="0"/>
              <a:t> </a:t>
            </a:r>
            <a:r>
              <a:rPr b="1" dirty="0" err="1"/>
              <a:t>очень</a:t>
            </a:r>
            <a:r>
              <a:rPr b="1" dirty="0"/>
              <a:t> </a:t>
            </a:r>
            <a:r>
              <a:rPr b="1" dirty="0" err="1"/>
              <a:t>прочные</a:t>
            </a:r>
            <a:r>
              <a:rPr b="1" dirty="0"/>
              <a:t> </a:t>
            </a:r>
            <a:r>
              <a:rPr dirty="0"/>
              <a:t>и </a:t>
            </a:r>
            <a:r>
              <a:rPr dirty="0" err="1"/>
              <a:t>их</a:t>
            </a:r>
            <a:r>
              <a:rPr dirty="0"/>
              <a:t> </a:t>
            </a:r>
            <a:r>
              <a:rPr b="1" dirty="0" err="1"/>
              <a:t>крайне</a:t>
            </a:r>
            <a:r>
              <a:rPr b="1" dirty="0"/>
              <a:t> </a:t>
            </a:r>
            <a:r>
              <a:rPr b="1" dirty="0" err="1"/>
              <a:t>сложно</a:t>
            </a:r>
            <a:r>
              <a:rPr b="1" dirty="0"/>
              <a:t> </a:t>
            </a:r>
            <a:r>
              <a:rPr b="1" dirty="0" err="1"/>
              <a:t>растянуть</a:t>
            </a:r>
            <a:r>
              <a:rPr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09102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 err="1"/>
              <a:t>Наш</a:t>
            </a:r>
            <a:r>
              <a:rPr dirty="0"/>
              <a:t> </a:t>
            </a:r>
            <a:r>
              <a:rPr dirty="0" err="1"/>
              <a:t>организм</a:t>
            </a:r>
            <a:r>
              <a:rPr dirty="0"/>
              <a:t> </a:t>
            </a:r>
            <a:r>
              <a:rPr dirty="0" err="1"/>
              <a:t>сам</a:t>
            </a:r>
            <a:r>
              <a:rPr dirty="0"/>
              <a:t> </a:t>
            </a:r>
            <a:r>
              <a:rPr dirty="0" err="1"/>
              <a:t>синтезирует</a:t>
            </a:r>
            <a:r>
              <a:rPr dirty="0"/>
              <a:t> </a:t>
            </a:r>
            <a:r>
              <a:rPr dirty="0" err="1"/>
              <a:t>коллаген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белков</a:t>
            </a:r>
            <a:r>
              <a:rPr dirty="0"/>
              <a:t>, </a:t>
            </a:r>
            <a:r>
              <a:rPr dirty="0" err="1"/>
              <a:t>поступающих</a:t>
            </a:r>
            <a:r>
              <a:rPr dirty="0"/>
              <a:t> с </a:t>
            </a:r>
            <a:r>
              <a:rPr dirty="0" err="1"/>
              <a:t>пищей</a:t>
            </a:r>
            <a:r>
              <a:rPr dirty="0"/>
              <a:t>. </a:t>
            </a:r>
            <a:r>
              <a:rPr dirty="0" err="1"/>
              <a:t>Но</a:t>
            </a:r>
            <a:r>
              <a:rPr dirty="0"/>
              <a:t> </a:t>
            </a:r>
            <a:r>
              <a:rPr dirty="0" err="1"/>
              <a:t>после</a:t>
            </a:r>
            <a:r>
              <a:rPr dirty="0"/>
              <a:t> 25 </a:t>
            </a:r>
            <a:r>
              <a:rPr dirty="0" err="1"/>
              <a:t>лет</a:t>
            </a:r>
            <a:r>
              <a:rPr dirty="0"/>
              <a:t> </a:t>
            </a:r>
            <a:r>
              <a:rPr dirty="0" err="1"/>
              <a:t>этот</a:t>
            </a:r>
            <a:r>
              <a:rPr dirty="0"/>
              <a:t> </a:t>
            </a:r>
            <a:r>
              <a:rPr dirty="0" err="1"/>
              <a:t>процесс</a:t>
            </a:r>
            <a:r>
              <a:rPr dirty="0"/>
              <a:t> </a:t>
            </a:r>
            <a:r>
              <a:rPr dirty="0" err="1"/>
              <a:t>начинает</a:t>
            </a:r>
            <a:r>
              <a:rPr dirty="0"/>
              <a:t> </a:t>
            </a:r>
            <a:r>
              <a:rPr dirty="0" err="1"/>
              <a:t>замедляться</a:t>
            </a:r>
            <a:r>
              <a:rPr dirty="0"/>
              <a:t>, а </a:t>
            </a:r>
            <a:r>
              <a:rPr dirty="0" err="1"/>
              <a:t>содержание</a:t>
            </a:r>
            <a:r>
              <a:rPr dirty="0"/>
              <a:t> </a:t>
            </a:r>
            <a:r>
              <a:rPr dirty="0" err="1"/>
              <a:t>коллагена</a:t>
            </a:r>
            <a:r>
              <a:rPr dirty="0"/>
              <a:t> в </a:t>
            </a:r>
            <a:r>
              <a:rPr dirty="0" err="1"/>
              <a:t>органах</a:t>
            </a:r>
            <a:r>
              <a:rPr dirty="0"/>
              <a:t> и </a:t>
            </a:r>
            <a:r>
              <a:rPr dirty="0" err="1"/>
              <a:t>тканях</a:t>
            </a:r>
            <a:r>
              <a:rPr dirty="0"/>
              <a:t> </a:t>
            </a:r>
            <a:r>
              <a:rPr lang="ru-RU" dirty="0"/>
              <a:t>—</a:t>
            </a:r>
            <a:r>
              <a:rPr dirty="0"/>
              <a:t> </a:t>
            </a:r>
            <a:r>
              <a:rPr u="none" dirty="0">
                <a:solidFill>
                  <a:srgbClr val="FF0000"/>
                </a:solidFill>
              </a:rPr>
              <a:t>с</a:t>
            </a:r>
            <a:r>
              <a:rPr lang="ru-RU" u="none" dirty="0" err="1">
                <a:solidFill>
                  <a:srgbClr val="FF0000"/>
                </a:solidFill>
              </a:rPr>
              <a:t>нижаться</a:t>
            </a:r>
            <a:r>
              <a:rPr u="none" dirty="0">
                <a:solidFill>
                  <a:srgbClr val="FF0000"/>
                </a:solidFill>
              </a:rPr>
              <a:t>.</a:t>
            </a:r>
            <a:r>
              <a:rPr b="0" u="none" dirty="0">
                <a:solidFill>
                  <a:srgbClr val="FF0000"/>
                </a:solidFill>
              </a:rPr>
              <a:t> </a:t>
            </a:r>
          </a:p>
          <a:p>
            <a:endParaRPr b="1" dirty="0"/>
          </a:p>
          <a:p>
            <a:r>
              <a:rPr dirty="0" err="1"/>
              <a:t>Примерно</a:t>
            </a:r>
            <a:r>
              <a:rPr dirty="0"/>
              <a:t> с 25 </a:t>
            </a:r>
            <a:r>
              <a:rPr dirty="0" err="1"/>
              <a:t>лет</a:t>
            </a:r>
            <a:r>
              <a:rPr dirty="0"/>
              <a:t> </a:t>
            </a:r>
            <a:r>
              <a:rPr dirty="0" err="1"/>
              <a:t>выработка</a:t>
            </a:r>
            <a:r>
              <a:rPr dirty="0"/>
              <a:t> </a:t>
            </a:r>
            <a:r>
              <a:rPr dirty="0" err="1"/>
              <a:t>коллагена</a:t>
            </a:r>
            <a:r>
              <a:rPr dirty="0"/>
              <a:t> </a:t>
            </a:r>
            <a:r>
              <a:rPr dirty="0" err="1"/>
              <a:t>начинает</a:t>
            </a:r>
            <a:r>
              <a:rPr dirty="0"/>
              <a:t> </a:t>
            </a:r>
            <a:r>
              <a:rPr dirty="0" err="1"/>
              <a:t>снижаться</a:t>
            </a:r>
            <a:r>
              <a:rPr dirty="0"/>
              <a:t> </a:t>
            </a:r>
            <a:r>
              <a:rPr dirty="0" err="1"/>
              <a:t>приблизительно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1-1,5% </a:t>
            </a:r>
            <a:r>
              <a:rPr dirty="0" err="1"/>
              <a:t>ежегодно</a:t>
            </a:r>
            <a:r>
              <a:rPr dirty="0"/>
              <a:t>, а в </a:t>
            </a:r>
            <a:r>
              <a:rPr dirty="0" err="1"/>
              <a:t>течение</a:t>
            </a:r>
            <a:r>
              <a:rPr dirty="0"/>
              <a:t> </a:t>
            </a:r>
            <a:r>
              <a:rPr dirty="0" err="1"/>
              <a:t>первых</a:t>
            </a:r>
            <a:r>
              <a:rPr dirty="0"/>
              <a:t> 4 </a:t>
            </a:r>
            <a:r>
              <a:rPr dirty="0" err="1"/>
              <a:t>лет</a:t>
            </a:r>
            <a:r>
              <a:rPr dirty="0"/>
              <a:t> </a:t>
            </a:r>
            <a:r>
              <a:rPr dirty="0" err="1"/>
              <a:t>после</a:t>
            </a:r>
            <a:r>
              <a:rPr dirty="0"/>
              <a:t> </a:t>
            </a:r>
            <a:r>
              <a:rPr dirty="0" err="1"/>
              <a:t>наступления</a:t>
            </a:r>
            <a:r>
              <a:rPr dirty="0"/>
              <a:t> </a:t>
            </a:r>
            <a:r>
              <a:rPr dirty="0" err="1"/>
              <a:t>менопаузы</a:t>
            </a:r>
            <a:r>
              <a:rPr dirty="0"/>
              <a:t> </a:t>
            </a:r>
            <a:r>
              <a:rPr dirty="0" err="1"/>
              <a:t>снижение</a:t>
            </a:r>
            <a:r>
              <a:rPr dirty="0"/>
              <a:t> </a:t>
            </a:r>
            <a:r>
              <a:rPr dirty="0" err="1"/>
              <a:t>синтеза</a:t>
            </a:r>
            <a:r>
              <a:rPr dirty="0"/>
              <a:t> </a:t>
            </a:r>
            <a:r>
              <a:rPr dirty="0" err="1"/>
              <a:t>коллагена</a:t>
            </a:r>
            <a:r>
              <a:rPr dirty="0"/>
              <a:t> </a:t>
            </a:r>
            <a:r>
              <a:rPr dirty="0" err="1"/>
              <a:t>может</a:t>
            </a:r>
            <a:r>
              <a:rPr dirty="0"/>
              <a:t> </a:t>
            </a:r>
            <a:r>
              <a:rPr dirty="0" err="1"/>
              <a:t>составить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30%*</a:t>
            </a:r>
            <a:r>
              <a:rPr lang="ru-RU" dirty="0"/>
              <a:t>.</a:t>
            </a:r>
            <a:r>
              <a:rPr dirty="0"/>
              <a:t>  К 60 </a:t>
            </a:r>
            <a:r>
              <a:rPr dirty="0" err="1"/>
              <a:t>годам</a:t>
            </a:r>
            <a:r>
              <a:rPr dirty="0"/>
              <a:t> в </a:t>
            </a:r>
            <a:r>
              <a:rPr dirty="0" err="1"/>
              <a:t>организме</a:t>
            </a:r>
            <a:r>
              <a:rPr dirty="0"/>
              <a:t> </a:t>
            </a:r>
            <a:r>
              <a:rPr u="sng" dirty="0" err="1"/>
              <a:t>оста</a:t>
            </a:r>
            <a:r>
              <a:rPr lang="ru-RU" u="sng" dirty="0"/>
              <a:t>е</a:t>
            </a:r>
            <a:r>
              <a:rPr u="sng" dirty="0" err="1"/>
              <a:t>тся</a:t>
            </a:r>
            <a:r>
              <a:rPr u="sng"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более</a:t>
            </a:r>
            <a:r>
              <a:rPr dirty="0"/>
              <a:t> 50% </a:t>
            </a:r>
            <a:r>
              <a:rPr dirty="0" err="1"/>
              <a:t>исходного</a:t>
            </a:r>
            <a:r>
              <a:rPr dirty="0"/>
              <a:t> </a:t>
            </a:r>
            <a:r>
              <a:rPr dirty="0" err="1"/>
              <a:t>уровня</a:t>
            </a:r>
            <a:r>
              <a:rPr dirty="0"/>
              <a:t> </a:t>
            </a:r>
            <a:r>
              <a:rPr dirty="0" err="1"/>
              <a:t>коллагеновых</a:t>
            </a:r>
            <a:r>
              <a:rPr dirty="0"/>
              <a:t> </a:t>
            </a:r>
            <a:r>
              <a:rPr dirty="0" err="1"/>
              <a:t>белков</a:t>
            </a:r>
            <a:r>
              <a:rPr dirty="0"/>
              <a:t>****.</a:t>
            </a:r>
          </a:p>
          <a:p>
            <a:r>
              <a:rPr dirty="0" err="1"/>
              <a:t>Замедление</a:t>
            </a:r>
            <a:r>
              <a:rPr dirty="0"/>
              <a:t> </a:t>
            </a:r>
            <a:r>
              <a:rPr dirty="0" err="1"/>
              <a:t>синтеза</a:t>
            </a:r>
            <a:r>
              <a:rPr dirty="0"/>
              <a:t> </a:t>
            </a:r>
            <a:r>
              <a:rPr dirty="0" err="1"/>
              <a:t>коллагена</a:t>
            </a:r>
            <a:r>
              <a:rPr dirty="0"/>
              <a:t> </a:t>
            </a:r>
            <a:r>
              <a:rPr dirty="0" err="1"/>
              <a:t>связано</a:t>
            </a:r>
            <a:r>
              <a:rPr dirty="0"/>
              <a:t> с </a:t>
            </a:r>
            <a:r>
              <a:rPr dirty="0" err="1"/>
              <a:t>уменьшением</a:t>
            </a:r>
            <a:r>
              <a:rPr dirty="0"/>
              <a:t> </a:t>
            </a:r>
            <a:r>
              <a:rPr dirty="0" err="1"/>
              <a:t>эластичности</a:t>
            </a:r>
            <a:r>
              <a:rPr dirty="0"/>
              <a:t> </a:t>
            </a:r>
            <a:r>
              <a:rPr dirty="0" err="1"/>
              <a:t>кожи</a:t>
            </a:r>
            <a:r>
              <a:rPr dirty="0"/>
              <a:t>: </a:t>
            </a:r>
            <a:r>
              <a:rPr lang="ru-RU" u="none" dirty="0">
                <a:solidFill>
                  <a:srgbClr val="FF0000"/>
                </a:solidFill>
              </a:rPr>
              <a:t>в</a:t>
            </a:r>
            <a:r>
              <a:rPr lang="ru-RU" u="none" baseline="0" dirty="0">
                <a:solidFill>
                  <a:srgbClr val="FF0000"/>
                </a:solidFill>
              </a:rPr>
              <a:t> ходе </a:t>
            </a:r>
            <a:r>
              <a:rPr u="none" dirty="0" err="1">
                <a:solidFill>
                  <a:srgbClr val="FF0000"/>
                </a:solidFill>
              </a:rPr>
              <a:t>исследований</a:t>
            </a:r>
            <a:r>
              <a:rPr u="none" dirty="0">
                <a:solidFill>
                  <a:srgbClr val="FF0000"/>
                </a:solidFill>
              </a:rPr>
              <a:t>** </a:t>
            </a:r>
            <a:r>
              <a:rPr u="none" dirty="0" err="1">
                <a:solidFill>
                  <a:srgbClr val="FF0000"/>
                </a:solidFill>
              </a:rPr>
              <a:t>выяв</a:t>
            </a:r>
            <a:r>
              <a:rPr lang="ru-RU" u="none" dirty="0" err="1">
                <a:solidFill>
                  <a:srgbClr val="FF0000"/>
                </a:solidFill>
              </a:rPr>
              <a:t>лено</a:t>
            </a:r>
            <a:r>
              <a:rPr u="none" dirty="0">
                <a:solidFill>
                  <a:srgbClr val="FF0000"/>
                </a:solidFill>
              </a:rPr>
              <a:t>, </a:t>
            </a:r>
            <a:r>
              <a:rPr u="none" dirty="0" err="1">
                <a:solidFill>
                  <a:srgbClr val="FF0000"/>
                </a:solidFill>
              </a:rPr>
              <a:t>что</a:t>
            </a:r>
            <a:r>
              <a:rPr lang="ru-RU" u="none" dirty="0">
                <a:solidFill>
                  <a:srgbClr val="FF0000"/>
                </a:solidFill>
              </a:rPr>
              <a:t> </a:t>
            </a:r>
            <a:r>
              <a:rPr u="none" dirty="0" err="1">
                <a:solidFill>
                  <a:srgbClr val="FF0000"/>
                </a:solidFill>
              </a:rPr>
              <a:t>каждый</a:t>
            </a:r>
            <a:r>
              <a:rPr u="none" dirty="0">
                <a:solidFill>
                  <a:srgbClr val="FF0000"/>
                </a:solidFill>
              </a:rPr>
              <a:t> </a:t>
            </a:r>
            <a:r>
              <a:rPr u="none" dirty="0" err="1">
                <a:solidFill>
                  <a:srgbClr val="FF0000"/>
                </a:solidFill>
              </a:rPr>
              <a:t>год</a:t>
            </a:r>
            <a:r>
              <a:rPr u="none" dirty="0">
                <a:solidFill>
                  <a:srgbClr val="FF0000"/>
                </a:solidFill>
              </a:rPr>
              <a:t> </a:t>
            </a:r>
            <a:r>
              <a:rPr u="none" dirty="0" err="1">
                <a:solidFill>
                  <a:srgbClr val="FF0000"/>
                </a:solidFill>
              </a:rPr>
              <a:t>после</a:t>
            </a:r>
            <a:r>
              <a:rPr u="none" dirty="0">
                <a:solidFill>
                  <a:srgbClr val="FF0000"/>
                </a:solidFill>
              </a:rPr>
              <a:t> </a:t>
            </a:r>
            <a:r>
              <a:rPr u="none" dirty="0" err="1">
                <a:solidFill>
                  <a:srgbClr val="FF0000"/>
                </a:solidFill>
              </a:rPr>
              <a:t>наступления</a:t>
            </a:r>
            <a:r>
              <a:rPr u="none" dirty="0">
                <a:solidFill>
                  <a:srgbClr val="FF0000"/>
                </a:solidFill>
              </a:rPr>
              <a:t> </a:t>
            </a:r>
            <a:r>
              <a:rPr u="none" dirty="0" err="1">
                <a:solidFill>
                  <a:srgbClr val="FF0000"/>
                </a:solidFill>
              </a:rPr>
              <a:t>менопаузы</a:t>
            </a:r>
            <a:r>
              <a:rPr u="none" dirty="0">
                <a:solidFill>
                  <a:srgbClr val="FF0000"/>
                </a:solidFill>
              </a:rPr>
              <a:t> </a:t>
            </a:r>
            <a:r>
              <a:rPr u="none" dirty="0" err="1">
                <a:solidFill>
                  <a:srgbClr val="FF0000"/>
                </a:solidFill>
              </a:rPr>
              <a:t>кожа</a:t>
            </a:r>
            <a:r>
              <a:rPr u="none" dirty="0">
                <a:solidFill>
                  <a:srgbClr val="FF0000"/>
                </a:solidFill>
              </a:rPr>
              <a:t> </a:t>
            </a:r>
            <a:r>
              <a:rPr u="none" dirty="0" err="1">
                <a:solidFill>
                  <a:srgbClr val="FF0000"/>
                </a:solidFill>
              </a:rPr>
              <a:t>теряет</a:t>
            </a:r>
            <a:r>
              <a:rPr u="none" dirty="0">
                <a:solidFill>
                  <a:srgbClr val="FF0000"/>
                </a:solidFill>
              </a:rPr>
              <a:t> </a:t>
            </a:r>
            <a:r>
              <a:rPr u="none" dirty="0" err="1">
                <a:solidFill>
                  <a:srgbClr val="FF0000"/>
                </a:solidFill>
              </a:rPr>
              <a:t>эластичность</a:t>
            </a:r>
            <a:r>
              <a:rPr u="none" dirty="0">
                <a:solidFill>
                  <a:srgbClr val="FF0000"/>
                </a:solidFill>
              </a:rPr>
              <a:t> </a:t>
            </a:r>
            <a:r>
              <a:rPr u="none" dirty="0" err="1">
                <a:solidFill>
                  <a:srgbClr val="FF0000"/>
                </a:solidFill>
              </a:rPr>
              <a:t>на</a:t>
            </a:r>
            <a:r>
              <a:rPr u="none" dirty="0">
                <a:solidFill>
                  <a:srgbClr val="FF0000"/>
                </a:solidFill>
              </a:rPr>
              <a:t> 0,55%.</a:t>
            </a:r>
          </a:p>
          <a:p>
            <a:r>
              <a:rPr u="none" dirty="0"/>
              <a:t>***С </a:t>
            </a:r>
            <a:r>
              <a:rPr u="none" dirty="0" err="1"/>
              <a:t>годами</a:t>
            </a:r>
            <a:r>
              <a:rPr u="none" dirty="0"/>
              <a:t> </a:t>
            </a:r>
            <a:r>
              <a:rPr u="none" dirty="0" err="1"/>
              <a:t>также</a:t>
            </a:r>
            <a:r>
              <a:rPr u="none" dirty="0"/>
              <a:t> </a:t>
            </a:r>
            <a:r>
              <a:rPr u="none" dirty="0" err="1"/>
              <a:t>меняется</a:t>
            </a:r>
            <a:r>
              <a:rPr u="none" dirty="0"/>
              <a:t> </a:t>
            </a:r>
            <a:r>
              <a:rPr u="none" dirty="0" err="1"/>
              <a:t>соотношение</a:t>
            </a:r>
            <a:r>
              <a:rPr u="none" dirty="0"/>
              <a:t> </a:t>
            </a:r>
            <a:r>
              <a:rPr u="none" dirty="0" err="1"/>
              <a:t>типов</a:t>
            </a:r>
            <a:r>
              <a:rPr u="none" dirty="0"/>
              <a:t> </a:t>
            </a:r>
            <a:r>
              <a:rPr u="none" dirty="0" err="1"/>
              <a:t>коллагена</a:t>
            </a:r>
            <a:r>
              <a:rPr u="none" dirty="0"/>
              <a:t> в </a:t>
            </a:r>
            <a:r>
              <a:rPr u="none" dirty="0" err="1"/>
              <a:t>коже</a:t>
            </a:r>
            <a:r>
              <a:rPr u="none" dirty="0"/>
              <a:t>: в </a:t>
            </a:r>
            <a:r>
              <a:rPr u="none" dirty="0" err="1"/>
              <a:t>молодой</a:t>
            </a:r>
            <a:r>
              <a:rPr u="none" dirty="0"/>
              <a:t> </a:t>
            </a:r>
            <a:r>
              <a:rPr u="none" dirty="0" err="1"/>
              <a:t>коже</a:t>
            </a:r>
            <a:r>
              <a:rPr u="none" dirty="0"/>
              <a:t> </a:t>
            </a:r>
            <a:r>
              <a:rPr u="none" dirty="0" err="1"/>
              <a:t>подавляющую</a:t>
            </a:r>
            <a:r>
              <a:rPr u="none" dirty="0"/>
              <a:t> </a:t>
            </a:r>
            <a:r>
              <a:rPr u="none" dirty="0" err="1"/>
              <a:t>часть</a:t>
            </a:r>
            <a:r>
              <a:rPr u="none" dirty="0"/>
              <a:t> </a:t>
            </a:r>
            <a:r>
              <a:rPr u="none" dirty="0" err="1"/>
              <a:t>составляет</a:t>
            </a:r>
            <a:r>
              <a:rPr u="none" dirty="0"/>
              <a:t> </a:t>
            </a:r>
            <a:r>
              <a:rPr u="none" dirty="0" err="1"/>
              <a:t>коллаген</a:t>
            </a:r>
            <a:r>
              <a:rPr u="none" dirty="0"/>
              <a:t> 1</a:t>
            </a:r>
            <a:r>
              <a:rPr lang="ru-RU" u="none" dirty="0"/>
              <a:t>-го</a:t>
            </a:r>
            <a:r>
              <a:rPr u="none" dirty="0"/>
              <a:t> </a:t>
            </a:r>
            <a:r>
              <a:rPr u="none" dirty="0" err="1"/>
              <a:t>типа</a:t>
            </a:r>
            <a:r>
              <a:rPr u="none" dirty="0"/>
              <a:t> (80%) и </a:t>
            </a:r>
            <a:r>
              <a:rPr u="none" dirty="0" err="1"/>
              <a:t>еще</a:t>
            </a:r>
            <a:r>
              <a:rPr u="none" dirty="0"/>
              <a:t> 15% </a:t>
            </a:r>
            <a:r>
              <a:rPr u="none" dirty="0" err="1"/>
              <a:t>коллаген</a:t>
            </a:r>
            <a:r>
              <a:rPr u="none" dirty="0"/>
              <a:t> 3</a:t>
            </a:r>
            <a:r>
              <a:rPr lang="ru-RU" u="none" dirty="0"/>
              <a:t>-го</a:t>
            </a:r>
            <a:r>
              <a:rPr u="none" dirty="0"/>
              <a:t> </a:t>
            </a:r>
            <a:r>
              <a:rPr u="none" dirty="0" err="1"/>
              <a:t>типа</a:t>
            </a:r>
            <a:r>
              <a:rPr u="none" dirty="0"/>
              <a:t>. С </a:t>
            </a:r>
            <a:r>
              <a:rPr u="none" dirty="0" err="1"/>
              <a:t>годами</a:t>
            </a:r>
            <a:r>
              <a:rPr u="none" dirty="0"/>
              <a:t> </a:t>
            </a:r>
            <a:r>
              <a:rPr u="none" dirty="0" err="1"/>
              <a:t>доля</a:t>
            </a:r>
            <a:r>
              <a:rPr u="none" dirty="0"/>
              <a:t> </a:t>
            </a:r>
            <a:r>
              <a:rPr u="none" dirty="0" err="1"/>
              <a:t>коллагена</a:t>
            </a:r>
            <a:r>
              <a:rPr u="none" dirty="0"/>
              <a:t> 1</a:t>
            </a:r>
            <a:r>
              <a:rPr lang="ru-RU" u="none" dirty="0"/>
              <a:t>-го</a:t>
            </a:r>
            <a:r>
              <a:rPr u="none" dirty="0"/>
              <a:t> </a:t>
            </a:r>
            <a:r>
              <a:rPr u="none" dirty="0" err="1"/>
              <a:t>типа</a:t>
            </a:r>
            <a:r>
              <a:rPr u="none" dirty="0"/>
              <a:t> </a:t>
            </a:r>
            <a:r>
              <a:rPr u="none" dirty="0" err="1"/>
              <a:t>снижается</a:t>
            </a:r>
            <a:r>
              <a:rPr u="none" dirty="0"/>
              <a:t> и </a:t>
            </a:r>
            <a:r>
              <a:rPr u="none" dirty="0" err="1"/>
              <a:t>отмечается</a:t>
            </a:r>
            <a:r>
              <a:rPr u="none" dirty="0"/>
              <a:t> </a:t>
            </a:r>
            <a:r>
              <a:rPr u="none" dirty="0" err="1"/>
              <a:t>увеличение</a:t>
            </a:r>
            <a:r>
              <a:rPr u="none" dirty="0"/>
              <a:t> </a:t>
            </a:r>
            <a:r>
              <a:rPr u="none" dirty="0" err="1"/>
              <a:t>соотношения</a:t>
            </a:r>
            <a:r>
              <a:rPr u="none" dirty="0"/>
              <a:t> </a:t>
            </a:r>
            <a:r>
              <a:rPr u="none" dirty="0" err="1"/>
              <a:t>коллагена</a:t>
            </a:r>
            <a:r>
              <a:rPr u="none" dirty="0"/>
              <a:t> 3</a:t>
            </a:r>
            <a:r>
              <a:rPr lang="ru-RU" u="none" dirty="0"/>
              <a:t>-го</a:t>
            </a:r>
            <a:r>
              <a:rPr u="none" dirty="0"/>
              <a:t> и 1</a:t>
            </a:r>
            <a:r>
              <a:rPr lang="ru-RU" u="none" dirty="0"/>
              <a:t>-го</a:t>
            </a:r>
            <a:r>
              <a:rPr u="none" dirty="0"/>
              <a:t> </a:t>
            </a:r>
            <a:r>
              <a:rPr u="none" dirty="0" err="1"/>
              <a:t>типов</a:t>
            </a:r>
            <a:r>
              <a:rPr u="none" dirty="0"/>
              <a:t>. </a:t>
            </a:r>
            <a:r>
              <a:rPr u="none" dirty="0" err="1"/>
              <a:t>Также</a:t>
            </a:r>
            <a:r>
              <a:rPr u="none" dirty="0"/>
              <a:t> с </a:t>
            </a:r>
            <a:r>
              <a:rPr u="none" dirty="0" err="1"/>
              <a:t>возрастом</a:t>
            </a:r>
            <a:r>
              <a:rPr u="none" dirty="0"/>
              <a:t> </a:t>
            </a:r>
            <a:r>
              <a:rPr u="none" dirty="0" err="1"/>
              <a:t>уменьшается</a:t>
            </a:r>
            <a:r>
              <a:rPr u="none" dirty="0"/>
              <a:t> </a:t>
            </a:r>
            <a:r>
              <a:rPr u="none" dirty="0" err="1"/>
              <a:t>содержание</a:t>
            </a:r>
            <a:r>
              <a:rPr u="none" dirty="0"/>
              <a:t> </a:t>
            </a:r>
            <a:r>
              <a:rPr u="none" dirty="0" err="1"/>
              <a:t>коллагенов</a:t>
            </a:r>
            <a:r>
              <a:rPr u="none" dirty="0"/>
              <a:t> 4</a:t>
            </a:r>
            <a:r>
              <a:rPr lang="ru-RU" u="none" dirty="0"/>
              <a:t>-го</a:t>
            </a:r>
            <a:r>
              <a:rPr u="none" dirty="0"/>
              <a:t> и 7</a:t>
            </a:r>
            <a:r>
              <a:rPr lang="ru-RU" u="none" dirty="0"/>
              <a:t>-го</a:t>
            </a:r>
            <a:r>
              <a:rPr u="none" dirty="0"/>
              <a:t> </a:t>
            </a:r>
            <a:r>
              <a:rPr u="none" dirty="0" err="1"/>
              <a:t>типа</a:t>
            </a:r>
            <a:r>
              <a:rPr u="none" dirty="0"/>
              <a:t>, </a:t>
            </a:r>
            <a:r>
              <a:rPr u="none" dirty="0" err="1"/>
              <a:t>особенно</a:t>
            </a:r>
            <a:r>
              <a:rPr u="none" dirty="0"/>
              <a:t> </a:t>
            </a:r>
            <a:r>
              <a:rPr u="none" dirty="0" err="1"/>
              <a:t>при</a:t>
            </a:r>
            <a:r>
              <a:rPr u="none" dirty="0"/>
              <a:t> </a:t>
            </a:r>
            <a:r>
              <a:rPr u="none" dirty="0" err="1"/>
              <a:t>длительном</a:t>
            </a:r>
            <a:r>
              <a:rPr u="none" dirty="0"/>
              <a:t> УФ-</a:t>
            </a:r>
            <a:r>
              <a:rPr u="none" dirty="0" err="1"/>
              <a:t>облучении</a:t>
            </a:r>
            <a:r>
              <a:rPr lang="ru-RU" u="none" dirty="0"/>
              <a:t>.</a:t>
            </a:r>
            <a:endParaRPr u="none" dirty="0"/>
          </a:p>
          <a:p>
            <a:endParaRPr u="none" dirty="0"/>
          </a:p>
          <a:p>
            <a:pPr>
              <a:defRPr sz="1400"/>
            </a:pPr>
            <a:r>
              <a:rPr u="none" dirty="0"/>
              <a:t>*Kohl E, </a:t>
            </a:r>
            <a:r>
              <a:rPr u="none" dirty="0" err="1"/>
              <a:t>Steinbauer</a:t>
            </a:r>
            <a:r>
              <a:rPr u="none" dirty="0"/>
              <a:t> J, </a:t>
            </a:r>
            <a:r>
              <a:rPr u="none" dirty="0" err="1"/>
              <a:t>Landthaler</a:t>
            </a:r>
            <a:r>
              <a:rPr u="none" dirty="0"/>
              <a:t> M et al. Skin ageing. J Eur </a:t>
            </a:r>
            <a:r>
              <a:rPr u="none" dirty="0" err="1"/>
              <a:t>Acad</a:t>
            </a:r>
            <a:r>
              <a:rPr u="none" dirty="0"/>
              <a:t> Dermatol </a:t>
            </a:r>
            <a:r>
              <a:rPr u="none" dirty="0" err="1"/>
              <a:t>Venereol</a:t>
            </a:r>
            <a:r>
              <a:rPr u="none" dirty="0"/>
              <a:t> 2011; 25: 873–84</a:t>
            </a:r>
            <a:r>
              <a:rPr lang="ru-RU" u="none" dirty="0"/>
              <a:t>.</a:t>
            </a:r>
            <a:endParaRPr u="none" dirty="0"/>
          </a:p>
          <a:p>
            <a:pPr>
              <a:defRPr sz="1400"/>
            </a:pPr>
            <a:r>
              <a:rPr u="none" dirty="0"/>
              <a:t>** Sumino et al</a:t>
            </a:r>
            <a:r>
              <a:rPr lang="ru-RU" u="none" dirty="0"/>
              <a:t>.</a:t>
            </a:r>
            <a:endParaRPr u="none" dirty="0"/>
          </a:p>
          <a:p>
            <a:pPr>
              <a:defRPr sz="1400"/>
            </a:pPr>
            <a:r>
              <a:rPr u="none" dirty="0"/>
              <a:t>***</a:t>
            </a:r>
            <a:r>
              <a:rPr u="none" dirty="0" err="1"/>
              <a:t>Многофункциональная</a:t>
            </a:r>
            <a:r>
              <a:rPr u="none" dirty="0"/>
              <a:t> </a:t>
            </a:r>
            <a:r>
              <a:rPr u="none" dirty="0" err="1"/>
              <a:t>характеристика</a:t>
            </a:r>
            <a:r>
              <a:rPr u="none" dirty="0"/>
              <a:t> </a:t>
            </a:r>
            <a:r>
              <a:rPr u="none" dirty="0" err="1"/>
              <a:t>дермы</a:t>
            </a:r>
            <a:r>
              <a:rPr u="none" dirty="0"/>
              <a:t> </a:t>
            </a:r>
            <a:r>
              <a:rPr u="none" dirty="0" err="1"/>
              <a:t>кожи</a:t>
            </a:r>
            <a:r>
              <a:rPr u="none" dirty="0"/>
              <a:t> и </a:t>
            </a:r>
            <a:r>
              <a:rPr u="none" dirty="0" err="1"/>
              <a:t>ее</a:t>
            </a:r>
            <a:r>
              <a:rPr u="none" dirty="0"/>
              <a:t> </a:t>
            </a:r>
            <a:r>
              <a:rPr u="none" dirty="0" err="1"/>
              <a:t>изменения</a:t>
            </a:r>
            <a:r>
              <a:rPr u="none" dirty="0"/>
              <a:t> </a:t>
            </a:r>
            <a:r>
              <a:rPr u="none" dirty="0" err="1"/>
              <a:t>при</a:t>
            </a:r>
            <a:r>
              <a:rPr u="none" dirty="0"/>
              <a:t> </a:t>
            </a:r>
            <a:r>
              <a:rPr u="none" dirty="0" err="1"/>
              <a:t>старении</a:t>
            </a:r>
            <a:r>
              <a:rPr u="none" dirty="0"/>
              <a:t> (</a:t>
            </a:r>
            <a:r>
              <a:rPr u="none" dirty="0" err="1"/>
              <a:t>обзор</a:t>
            </a:r>
            <a:r>
              <a:rPr u="none" dirty="0"/>
              <a:t> </a:t>
            </a:r>
            <a:r>
              <a:rPr u="none" dirty="0" err="1"/>
              <a:t>литературы</a:t>
            </a:r>
            <a:r>
              <a:rPr u="none" dirty="0"/>
              <a:t>). </a:t>
            </a:r>
            <a:r>
              <a:rPr u="none" dirty="0" err="1"/>
              <a:t>Целуйко</a:t>
            </a:r>
            <a:r>
              <a:rPr u="none" dirty="0"/>
              <a:t> С.С, </a:t>
            </a:r>
            <a:r>
              <a:rPr u="none" dirty="0" err="1"/>
              <a:t>Малюк</a:t>
            </a:r>
            <a:r>
              <a:rPr u="none" dirty="0"/>
              <a:t> Е.А. и </a:t>
            </a:r>
            <a:r>
              <a:rPr u="none" dirty="0" err="1"/>
              <a:t>пр</a:t>
            </a:r>
            <a:r>
              <a:rPr u="none" dirty="0"/>
              <a:t>. 2016</a:t>
            </a:r>
            <a:r>
              <a:rPr lang="ru-RU" u="none" dirty="0"/>
              <a:t>.</a:t>
            </a:r>
            <a:endParaRPr u="none" dirty="0"/>
          </a:p>
          <a:p>
            <a:pPr>
              <a:defRPr sz="1400"/>
            </a:pPr>
            <a:r>
              <a:rPr u="none" dirty="0"/>
              <a:t>**** Decreased collagen production in chronologically aged skin: Roles of age-dependent alteration in fibroblast function and defective mechanical stimulation. </a:t>
            </a:r>
            <a:r>
              <a:rPr u="none" dirty="0" err="1"/>
              <a:t>Varani</a:t>
            </a:r>
            <a:r>
              <a:rPr u="none" dirty="0"/>
              <a:t> et al</a:t>
            </a:r>
            <a:r>
              <a:rPr lang="ru-RU" u="none" dirty="0"/>
              <a:t>.</a:t>
            </a:r>
            <a:endParaRPr u="none" dirty="0"/>
          </a:p>
        </p:txBody>
      </p:sp>
    </p:spTree>
    <p:extLst>
      <p:ext uri="{BB962C8B-B14F-4D97-AF65-F5344CB8AC3E}">
        <p14:creationId xmlns:p14="http://schemas.microsoft.com/office/powerpoint/2010/main" val="2547136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Поскольку</a:t>
            </a:r>
            <a:r>
              <a:rPr dirty="0"/>
              <a:t> </a:t>
            </a:r>
            <a:r>
              <a:rPr dirty="0" err="1"/>
              <a:t>коллаген</a:t>
            </a:r>
            <a:r>
              <a:rPr dirty="0"/>
              <a:t> </a:t>
            </a:r>
            <a:r>
              <a:rPr lang="ru-RU"/>
              <a:t>—</a:t>
            </a:r>
            <a:r>
              <a:t> </a:t>
            </a:r>
            <a:r>
              <a:rPr dirty="0" err="1"/>
              <a:t>основной</a:t>
            </a:r>
            <a:r>
              <a:rPr dirty="0"/>
              <a:t> </a:t>
            </a:r>
            <a:r>
              <a:rPr dirty="0" err="1"/>
              <a:t>структурный</a:t>
            </a:r>
            <a:r>
              <a:rPr dirty="0"/>
              <a:t> </a:t>
            </a:r>
            <a:r>
              <a:rPr dirty="0" err="1"/>
              <a:t>белок</a:t>
            </a:r>
            <a:r>
              <a:rPr dirty="0"/>
              <a:t> </a:t>
            </a:r>
            <a:r>
              <a:rPr dirty="0" err="1"/>
              <a:t>нашего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, </a:t>
            </a:r>
            <a:r>
              <a:rPr dirty="0" err="1"/>
              <a:t>его</a:t>
            </a:r>
            <a:r>
              <a:rPr dirty="0"/>
              <a:t> </a:t>
            </a:r>
            <a:r>
              <a:rPr dirty="0" err="1"/>
              <a:t>недостаток</a:t>
            </a:r>
            <a:r>
              <a:rPr dirty="0"/>
              <a:t> </a:t>
            </a:r>
            <a:r>
              <a:rPr dirty="0" err="1"/>
              <a:t>сказывается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нашем</a:t>
            </a:r>
            <a:r>
              <a:rPr dirty="0"/>
              <a:t> </a:t>
            </a:r>
            <a:r>
              <a:rPr dirty="0" err="1"/>
              <a:t>здоровье</a:t>
            </a:r>
            <a:r>
              <a:rPr dirty="0"/>
              <a:t> в </a:t>
            </a:r>
            <a:r>
              <a:rPr dirty="0" err="1"/>
              <a:t>целом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41329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Коллаген — один из главных структурных белков нашего организма, он составляет 30–35% от общего количества белка, то есть ~6 % массы тела. Входит в состав кожи, костей, сухожилий, связок, внутренних органов, волос и ногтей, сосудов. Около половины всего коллагена организма сосредоточено в коже.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7666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* Базальная мембрана — это важнейшая структурная единица кожи. Именно от качества  и целостности базальной мембраны зависит упругость и эластичность кожи. Это тонкий бесклеточный слой, отделяющий соединительную ткань от эпителия или эндотелия.</a:t>
            </a:r>
          </a:p>
          <a:p>
            <a:endParaRPr lang="ru-RU" dirty="0"/>
          </a:p>
          <a:p>
            <a:r>
              <a:rPr lang="ru-RU" dirty="0"/>
              <a:t>Известно 28 различных типов коллагена. </a:t>
            </a:r>
          </a:p>
          <a:p>
            <a:r>
              <a:rPr lang="ru-RU" dirty="0"/>
              <a:t>В разных тканях преобладают разные его типы, что определяется той ролью, которую коллаген играет в конкретном органе или ткани. </a:t>
            </a:r>
          </a:p>
          <a:p>
            <a:r>
              <a:rPr lang="ru-RU" dirty="0"/>
              <a:t>95% всего коллагена в организме человека составляют коллагены 1-го, 2-го и 3-го типа, которые образуют очень прочные фибриллы. Они являются основными структурными компонентами органов и тканей, которые испытывают постоянную или периодическую механическую нагрузку (кожа, кости, сухожилия, хрящи, межпозвоночные диски, кровеносные сосуды), а также участвуют в образовании стромы паренхиматозных органов. </a:t>
            </a:r>
          </a:p>
          <a:p>
            <a:endParaRPr lang="ru-RU" dirty="0"/>
          </a:p>
          <a:p>
            <a:r>
              <a:rPr lang="ru-RU" dirty="0"/>
              <a:t>КОЖА. Кожа — это самый большой орган в человеческом теле. Масса кожи (вместе с подкожно-жировой клетчаткой) составляет примерно 17% от общей массы нашего тела. </a:t>
            </a:r>
            <a:r>
              <a:rPr lang="ru-RU" dirty="0" smtClean="0"/>
              <a:t>Т.е. </a:t>
            </a:r>
            <a:r>
              <a:rPr lang="ru-RU" dirty="0"/>
              <a:t>если человек весит 70 кг, то вес его кожи примерно 12 кг. Основная функция сети коллагеновых волокон в коже — структурная поддержка эпидермиса. </a:t>
            </a:r>
            <a:r>
              <a:rPr lang="ru-RU" u="none" dirty="0"/>
              <a:t>Наряду с эластином коллаген определяет эластичность и плотность  кожи.  </a:t>
            </a:r>
          </a:p>
          <a:p>
            <a:endParaRPr lang="ru-RU" u="none" dirty="0"/>
          </a:p>
          <a:p>
            <a:r>
              <a:rPr lang="ru-RU" dirty="0"/>
              <a:t>ВОЛОСЫ и НОГТИ. Коллаген поддерживает прочность волос и ногтей, служит источником аминокислот для синтеза кератина — основного структурного белка волос и ногтей. </a:t>
            </a:r>
          </a:p>
          <a:p>
            <a:endParaRPr lang="ru-RU" dirty="0"/>
          </a:p>
          <a:p>
            <a:r>
              <a:rPr lang="ru-RU" dirty="0"/>
              <a:t>МЫШЦЫ, СУХОЖИЛИЯ и СОСУДЫ. Коллаген необходим для формирования мышечных волокон и сухожилий. Коллаген отвечает за  прочность и эластичность кровеносных сосудов.</a:t>
            </a:r>
          </a:p>
          <a:p>
            <a:endParaRPr lang="ru-RU" dirty="0"/>
          </a:p>
          <a:p>
            <a:r>
              <a:rPr lang="ru-RU" dirty="0"/>
              <a:t>КОСТИ</a:t>
            </a:r>
            <a:r>
              <a:rPr lang="ru-RU" u="none" dirty="0"/>
              <a:t>. 40% объема костей составляет</a:t>
            </a:r>
            <a:r>
              <a:rPr lang="ru-RU" u="none" baseline="0" dirty="0"/>
              <a:t> </a:t>
            </a:r>
            <a:r>
              <a:rPr lang="ru-RU" u="none" dirty="0"/>
              <a:t>коллаген. Коллаген определяет структурную целостность костей; его нехватка приводит к хрупкости костной ткани. Коллаген помогает усваиваться кальцию.</a:t>
            </a:r>
          </a:p>
          <a:p>
            <a:endParaRPr lang="ru-RU" u="none" dirty="0"/>
          </a:p>
          <a:p>
            <a:r>
              <a:rPr lang="ru-RU" dirty="0"/>
              <a:t>ГЛАЗА. Коллаген — основное вещество тканей роговицы и конъюнктивы глаза. Он предотвращает ухудшение зрения и проблемы с глазами.</a:t>
            </a:r>
          </a:p>
          <a:p>
            <a:endParaRPr lang="ru-RU" dirty="0"/>
          </a:p>
          <a:p>
            <a:r>
              <a:rPr lang="ru-RU" dirty="0"/>
              <a:t>СУСТАВЫ (хрящевая ткань) — коллаген составляет до 70% сухой массы. Недостаток коллагена приводит к распаду тканей сустава, артриту и прочим заболеваниям.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8167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Shape 2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В </a:t>
            </a:r>
            <a:r>
              <a:rPr dirty="0" err="1"/>
              <a:t>организме</a:t>
            </a:r>
            <a:r>
              <a:rPr dirty="0"/>
              <a:t> </a:t>
            </a:r>
            <a:r>
              <a:rPr dirty="0" err="1"/>
              <a:t>примерно</a:t>
            </a:r>
            <a:r>
              <a:rPr dirty="0"/>
              <a:t> 40% </a:t>
            </a:r>
            <a:r>
              <a:rPr dirty="0" err="1"/>
              <a:t>всего</a:t>
            </a:r>
            <a:r>
              <a:rPr dirty="0"/>
              <a:t> </a:t>
            </a:r>
            <a:r>
              <a:rPr dirty="0" err="1"/>
              <a:t>коллагена</a:t>
            </a:r>
            <a:r>
              <a:rPr dirty="0"/>
              <a:t> </a:t>
            </a:r>
            <a:r>
              <a:rPr dirty="0" err="1"/>
              <a:t>содержится</a:t>
            </a:r>
            <a:r>
              <a:rPr dirty="0"/>
              <a:t> в </a:t>
            </a:r>
            <a:r>
              <a:rPr dirty="0" err="1"/>
              <a:t>коже</a:t>
            </a:r>
            <a:r>
              <a:rPr dirty="0"/>
              <a:t>. </a:t>
            </a:r>
          </a:p>
          <a:p>
            <a:r>
              <a:rPr dirty="0" err="1"/>
              <a:t>Коллагеновые</a:t>
            </a:r>
            <a:r>
              <a:rPr dirty="0"/>
              <a:t> </a:t>
            </a:r>
            <a:r>
              <a:rPr dirty="0" err="1"/>
              <a:t>волокна</a:t>
            </a:r>
            <a:r>
              <a:rPr dirty="0"/>
              <a:t> </a:t>
            </a:r>
            <a:r>
              <a:rPr dirty="0" err="1"/>
              <a:t>образуют</a:t>
            </a:r>
            <a:r>
              <a:rPr dirty="0"/>
              <a:t> </a:t>
            </a:r>
            <a:r>
              <a:rPr dirty="0" err="1"/>
              <a:t>плотную</a:t>
            </a:r>
            <a:r>
              <a:rPr dirty="0"/>
              <a:t> </a:t>
            </a:r>
            <a:r>
              <a:rPr dirty="0" err="1"/>
              <a:t>сеть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всей</a:t>
            </a:r>
            <a:r>
              <a:rPr dirty="0"/>
              <a:t> </a:t>
            </a:r>
            <a:r>
              <a:rPr dirty="0" err="1"/>
              <a:t>дерме</a:t>
            </a:r>
            <a:r>
              <a:rPr lang="ru-RU" dirty="0"/>
              <a:t>,</a:t>
            </a:r>
            <a:r>
              <a:rPr dirty="0"/>
              <a:t> </a:t>
            </a:r>
            <a:r>
              <a:rPr dirty="0" err="1"/>
              <a:t>придают</a:t>
            </a:r>
            <a:r>
              <a:rPr dirty="0"/>
              <a:t> </a:t>
            </a:r>
            <a:r>
              <a:rPr dirty="0" err="1"/>
              <a:t>структурную</a:t>
            </a:r>
            <a:r>
              <a:rPr dirty="0"/>
              <a:t> </a:t>
            </a:r>
            <a:r>
              <a:rPr dirty="0" err="1"/>
              <a:t>целостность</a:t>
            </a:r>
            <a:r>
              <a:rPr dirty="0"/>
              <a:t> </a:t>
            </a:r>
            <a:r>
              <a:rPr dirty="0" err="1"/>
              <a:t>коже</a:t>
            </a:r>
            <a:r>
              <a:rPr dirty="0"/>
              <a:t> и </a:t>
            </a:r>
            <a:r>
              <a:rPr dirty="0" err="1"/>
              <a:t>обеспечивают</a:t>
            </a:r>
            <a:r>
              <a:rPr dirty="0"/>
              <a:t> </a:t>
            </a:r>
            <a:r>
              <a:rPr dirty="0" err="1"/>
              <a:t>ей</a:t>
            </a:r>
            <a:r>
              <a:rPr dirty="0"/>
              <a:t> </a:t>
            </a:r>
            <a:r>
              <a:rPr dirty="0" err="1"/>
              <a:t>повышенный</a:t>
            </a:r>
            <a:r>
              <a:rPr dirty="0"/>
              <a:t> </a:t>
            </a:r>
            <a:r>
              <a:rPr dirty="0" err="1"/>
              <a:t>предел</a:t>
            </a:r>
            <a:r>
              <a:rPr dirty="0"/>
              <a:t> </a:t>
            </a:r>
            <a:r>
              <a:rPr dirty="0" err="1"/>
              <a:t>прочности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натяжении</a:t>
            </a:r>
            <a:r>
              <a:rPr dirty="0"/>
              <a:t>.  </a:t>
            </a:r>
            <a:r>
              <a:rPr dirty="0" err="1"/>
              <a:t>Кроме</a:t>
            </a:r>
            <a:r>
              <a:rPr dirty="0"/>
              <a:t> </a:t>
            </a:r>
            <a:r>
              <a:rPr dirty="0" err="1"/>
              <a:t>того</a:t>
            </a:r>
            <a:r>
              <a:rPr dirty="0"/>
              <a:t>, </a:t>
            </a:r>
            <a:r>
              <a:rPr dirty="0" err="1"/>
              <a:t>коллаген</a:t>
            </a:r>
            <a:r>
              <a:rPr dirty="0"/>
              <a:t> </a:t>
            </a:r>
            <a:r>
              <a:rPr dirty="0" err="1"/>
              <a:t>совместно</a:t>
            </a:r>
            <a:r>
              <a:rPr dirty="0"/>
              <a:t> с  </a:t>
            </a:r>
            <a:r>
              <a:rPr dirty="0" err="1"/>
              <a:t>эластином</a:t>
            </a:r>
            <a:r>
              <a:rPr dirty="0"/>
              <a:t> </a:t>
            </a:r>
            <a:r>
              <a:rPr dirty="0" err="1"/>
              <a:t>определяют</a:t>
            </a:r>
            <a:r>
              <a:rPr dirty="0"/>
              <a:t> </a:t>
            </a:r>
            <a:r>
              <a:rPr dirty="0" err="1"/>
              <a:t>эластичность</a:t>
            </a:r>
            <a:r>
              <a:rPr dirty="0"/>
              <a:t> и </a:t>
            </a:r>
            <a:r>
              <a:rPr dirty="0" err="1"/>
              <a:t>плотность</a:t>
            </a:r>
            <a:r>
              <a:rPr dirty="0"/>
              <a:t> </a:t>
            </a:r>
            <a:r>
              <a:rPr dirty="0" err="1"/>
              <a:t>кожи</a:t>
            </a:r>
            <a:r>
              <a:rPr dirty="0"/>
              <a:t>.</a:t>
            </a:r>
          </a:p>
          <a:p>
            <a:r>
              <a:rPr dirty="0" err="1"/>
              <a:t>Самым</a:t>
            </a:r>
            <a:r>
              <a:rPr dirty="0"/>
              <a:t> </a:t>
            </a:r>
            <a:r>
              <a:rPr dirty="0" err="1"/>
              <a:t>распространенным</a:t>
            </a:r>
            <a:r>
              <a:rPr dirty="0"/>
              <a:t> </a:t>
            </a:r>
            <a:r>
              <a:rPr dirty="0" err="1"/>
              <a:t>типом</a:t>
            </a:r>
            <a:r>
              <a:rPr dirty="0"/>
              <a:t> </a:t>
            </a:r>
            <a:r>
              <a:rPr dirty="0" err="1"/>
              <a:t>коллагена</a:t>
            </a:r>
            <a:r>
              <a:rPr dirty="0"/>
              <a:t> в </a:t>
            </a:r>
            <a:r>
              <a:rPr dirty="0" err="1"/>
              <a:t>коже</a:t>
            </a:r>
            <a:r>
              <a:rPr dirty="0"/>
              <a:t> </a:t>
            </a:r>
            <a:r>
              <a:rPr dirty="0" err="1"/>
              <a:t>является</a:t>
            </a:r>
            <a:r>
              <a:rPr dirty="0"/>
              <a:t> </a:t>
            </a:r>
            <a:r>
              <a:rPr dirty="0" err="1"/>
              <a:t>коллаген</a:t>
            </a:r>
            <a:r>
              <a:rPr dirty="0"/>
              <a:t> 1</a:t>
            </a:r>
            <a:r>
              <a:rPr lang="ru-RU" dirty="0"/>
              <a:t>-го</a:t>
            </a:r>
            <a:r>
              <a:rPr dirty="0"/>
              <a:t> </a:t>
            </a:r>
            <a:r>
              <a:rPr dirty="0" err="1"/>
              <a:t>типа</a:t>
            </a:r>
            <a:r>
              <a:rPr dirty="0"/>
              <a:t> ( в </a:t>
            </a:r>
            <a:r>
              <a:rPr dirty="0" err="1"/>
              <a:t>молодой</a:t>
            </a:r>
            <a:r>
              <a:rPr dirty="0"/>
              <a:t> </a:t>
            </a:r>
            <a:r>
              <a:rPr dirty="0" err="1"/>
              <a:t>коже</a:t>
            </a:r>
            <a:r>
              <a:rPr dirty="0"/>
              <a:t> </a:t>
            </a:r>
            <a:r>
              <a:rPr dirty="0" err="1"/>
              <a:t>его</a:t>
            </a:r>
            <a:r>
              <a:rPr dirty="0"/>
              <a:t> 80-90%). </a:t>
            </a:r>
            <a:r>
              <a:rPr dirty="0" err="1"/>
              <a:t>Также</a:t>
            </a:r>
            <a:r>
              <a:rPr dirty="0"/>
              <a:t> в </a:t>
            </a:r>
            <a:r>
              <a:rPr dirty="0" err="1"/>
              <a:t>коже</a:t>
            </a:r>
            <a:r>
              <a:rPr dirty="0"/>
              <a:t> </a:t>
            </a:r>
            <a:r>
              <a:rPr dirty="0" err="1"/>
              <a:t>присутствует</a:t>
            </a:r>
            <a:r>
              <a:rPr dirty="0"/>
              <a:t> </a:t>
            </a:r>
            <a:r>
              <a:rPr dirty="0" err="1"/>
              <a:t>коллаген</a:t>
            </a:r>
            <a:r>
              <a:rPr dirty="0"/>
              <a:t> 3 (8-12%), 4, 5 (</a:t>
            </a:r>
            <a:r>
              <a:rPr dirty="0" err="1"/>
              <a:t>менее</a:t>
            </a:r>
            <a:r>
              <a:rPr dirty="0"/>
              <a:t> 5%), 6 и 7 </a:t>
            </a:r>
            <a:r>
              <a:rPr dirty="0" err="1"/>
              <a:t>типов</a:t>
            </a:r>
            <a:r>
              <a:rPr dirty="0"/>
              <a:t>. В </a:t>
            </a:r>
            <a:r>
              <a:rPr dirty="0" err="1"/>
              <a:t>коже</a:t>
            </a:r>
            <a:r>
              <a:rPr dirty="0"/>
              <a:t> (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ее</a:t>
            </a:r>
            <a:r>
              <a:rPr dirty="0"/>
              <a:t> </a:t>
            </a:r>
            <a:r>
              <a:rPr dirty="0" err="1"/>
              <a:t>сухой</a:t>
            </a:r>
            <a:r>
              <a:rPr dirty="0"/>
              <a:t> </a:t>
            </a:r>
            <a:r>
              <a:rPr dirty="0" err="1"/>
              <a:t>массе</a:t>
            </a:r>
            <a:r>
              <a:rPr dirty="0"/>
              <a:t>) </a:t>
            </a:r>
            <a:r>
              <a:rPr dirty="0" err="1"/>
              <a:t>содержится</a:t>
            </a:r>
            <a:r>
              <a:rPr dirty="0"/>
              <a:t> 75% </a:t>
            </a:r>
            <a:r>
              <a:rPr dirty="0" err="1"/>
              <a:t>коллагена</a:t>
            </a:r>
            <a:r>
              <a:rPr dirty="0"/>
              <a:t>. </a:t>
            </a:r>
            <a:r>
              <a:rPr dirty="0" err="1"/>
              <a:t>Коллаген</a:t>
            </a:r>
            <a:r>
              <a:rPr dirty="0"/>
              <a:t> </a:t>
            </a:r>
            <a:r>
              <a:rPr dirty="0" err="1"/>
              <a:t>влияет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силу</a:t>
            </a:r>
            <a:r>
              <a:rPr dirty="0"/>
              <a:t> и </a:t>
            </a:r>
            <a:r>
              <a:rPr dirty="0" err="1"/>
              <a:t>здоровье</a:t>
            </a:r>
            <a:r>
              <a:rPr dirty="0"/>
              <a:t> </a:t>
            </a:r>
            <a:r>
              <a:rPr dirty="0" err="1"/>
              <a:t>волос</a:t>
            </a:r>
            <a:r>
              <a:rPr dirty="0"/>
              <a:t> и </a:t>
            </a:r>
            <a:r>
              <a:rPr dirty="0" err="1"/>
              <a:t>ногтей</a:t>
            </a:r>
            <a:r>
              <a:rPr dirty="0"/>
              <a:t>, </a:t>
            </a:r>
            <a:r>
              <a:rPr dirty="0" err="1"/>
              <a:t>так</a:t>
            </a:r>
            <a:r>
              <a:rPr dirty="0"/>
              <a:t>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волосы</a:t>
            </a:r>
            <a:r>
              <a:rPr dirty="0"/>
              <a:t> и </a:t>
            </a:r>
            <a:r>
              <a:rPr dirty="0" err="1"/>
              <a:t>ногти</a:t>
            </a:r>
            <a:r>
              <a:rPr dirty="0"/>
              <a:t> </a:t>
            </a:r>
            <a:r>
              <a:rPr dirty="0" err="1"/>
              <a:t>являются</a:t>
            </a:r>
            <a:r>
              <a:rPr dirty="0"/>
              <a:t> </a:t>
            </a:r>
            <a:r>
              <a:rPr dirty="0" err="1"/>
              <a:t>производными</a:t>
            </a:r>
            <a:r>
              <a:rPr dirty="0"/>
              <a:t> </a:t>
            </a:r>
            <a:r>
              <a:rPr dirty="0" err="1"/>
              <a:t>эпидермиса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7929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828800" y="3975100"/>
            <a:ext cx="20726400" cy="3511550"/>
          </a:xfrm>
          <a:prstGeom prst="rect">
            <a:avLst/>
          </a:prstGeom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3657600" y="7486650"/>
            <a:ext cx="17068800" cy="4076700"/>
          </a:xfrm>
          <a:prstGeom prst="rect">
            <a:avLst/>
          </a:prstGeom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32840" y="13009562"/>
            <a:ext cx="494505" cy="511167"/>
          </a:xfrm>
          <a:prstGeom prst="rect">
            <a:avLst/>
          </a:prstGeom>
          <a:ln w="12700">
            <a:miter lim="400000"/>
          </a:ln>
        </p:spPr>
        <p:txBody>
          <a:bodyPr wrap="none" lIns="71433" tIns="71433" rIns="71433" bIns="71433">
            <a:spAutoFit/>
          </a:bodyPr>
          <a:lstStyle>
            <a:lvl1pPr algn="ctr" defTabSz="91440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8207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07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07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07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07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07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07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07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07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0" marR="0" indent="0" algn="ctr" defTabSz="820737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0737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0737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0737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0737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0737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0737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0737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0737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5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1.jpeg"/>
          <p:cNvPicPr>
            <a:picLocks noChangeAspect="1"/>
          </p:cNvPicPr>
          <p:nvPr/>
        </p:nvPicPr>
        <p:blipFill>
          <a:blip r:embed="rId3"/>
          <a:srcRect l="20173" r="6949"/>
          <a:stretch>
            <a:fillRect/>
          </a:stretch>
        </p:blipFill>
        <p:spPr>
          <a:xfrm>
            <a:off x="-252448" y="-235177"/>
            <a:ext cx="24888895" cy="14186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087" y="12046259"/>
            <a:ext cx="3050166" cy="53437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21"/>
          <p:cNvSpPr/>
          <p:nvPr/>
        </p:nvSpPr>
        <p:spPr>
          <a:xfrm>
            <a:off x="1560511" y="5027676"/>
            <a:ext cx="10283792" cy="3000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spcBef>
                <a:spcPts val="1800"/>
              </a:spcBef>
              <a:defRPr sz="92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Promarine</a:t>
            </a:r>
            <a:r>
              <a:rPr dirty="0"/>
              <a:t> </a:t>
            </a:r>
          </a:p>
          <a:p>
            <a:pPr>
              <a:spcBef>
                <a:spcPts val="1800"/>
              </a:spcBef>
              <a:defRPr sz="92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Collagen Peptides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-305199" y="-177800"/>
            <a:ext cx="24740000" cy="14175980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1396997" y="1408514"/>
            <a:ext cx="13845284" cy="1364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8600" b="1">
                <a:solidFill>
                  <a:srgbClr val="C157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КАРКАС</a:t>
            </a:r>
            <a:r>
              <a:rPr>
                <a:solidFill>
                  <a:srgbClr val="535353"/>
                </a:solidFill>
              </a:rPr>
              <a:t> КОЖИ</a:t>
            </a:r>
          </a:p>
        </p:txBody>
      </p:sp>
      <p:sp>
        <p:nvSpPr>
          <p:cNvPr id="184" name="Shape 184"/>
          <p:cNvSpPr/>
          <p:nvPr/>
        </p:nvSpPr>
        <p:spPr>
          <a:xfrm>
            <a:off x="19688173" y="12782736"/>
            <a:ext cx="3684282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2000" b="1">
                <a:solidFill>
                  <a:srgbClr val="DFA4C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Promarine</a:t>
            </a:r>
            <a:r>
              <a:rPr>
                <a:solidFill>
                  <a:srgbClr val="A7A7A7"/>
                </a:solidFill>
              </a:rPr>
              <a:t> Collagen Peptides</a:t>
            </a:r>
          </a:p>
        </p:txBody>
      </p:sp>
      <p:pic>
        <p:nvPicPr>
          <p:cNvPr id="185" name="image5.png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186"/>
          <p:cNvSpPr/>
          <p:nvPr/>
        </p:nvSpPr>
        <p:spPr>
          <a:xfrm>
            <a:off x="1462084" y="3681126"/>
            <a:ext cx="9513404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45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БЛАГОДАРЯ КОЛЛАГЕНУ</a:t>
            </a:r>
          </a:p>
        </p:txBody>
      </p:sp>
      <p:sp>
        <p:nvSpPr>
          <p:cNvPr id="187" name="Shape 187"/>
          <p:cNvSpPr/>
          <p:nvPr/>
        </p:nvSpPr>
        <p:spPr>
          <a:xfrm>
            <a:off x="11914978" y="4878466"/>
            <a:ext cx="5874949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эпидермис</a:t>
            </a:r>
          </a:p>
        </p:txBody>
      </p:sp>
      <p:pic>
        <p:nvPicPr>
          <p:cNvPr id="188" name="image1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7349" y="2690552"/>
            <a:ext cx="8409818" cy="8594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1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9381" y="8936504"/>
            <a:ext cx="5750991" cy="5462995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/>
          <p:nvPr/>
        </p:nvSpPr>
        <p:spPr>
          <a:xfrm>
            <a:off x="11914978" y="7247583"/>
            <a:ext cx="5874949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дерма</a:t>
            </a:r>
          </a:p>
        </p:txBody>
      </p:sp>
      <p:sp>
        <p:nvSpPr>
          <p:cNvPr id="191" name="Shape 191"/>
          <p:cNvSpPr/>
          <p:nvPr/>
        </p:nvSpPr>
        <p:spPr>
          <a:xfrm>
            <a:off x="17522606" y="11694445"/>
            <a:ext cx="5874949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коллаген</a:t>
            </a:r>
          </a:p>
        </p:txBody>
      </p:sp>
      <p:sp>
        <p:nvSpPr>
          <p:cNvPr id="192" name="Shape 192"/>
          <p:cNvSpPr/>
          <p:nvPr/>
        </p:nvSpPr>
        <p:spPr>
          <a:xfrm>
            <a:off x="11914978" y="9077062"/>
            <a:ext cx="5874949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гиподерма</a:t>
            </a:r>
          </a:p>
        </p:txBody>
      </p:sp>
      <p:sp>
        <p:nvSpPr>
          <p:cNvPr id="193" name="Shape 193"/>
          <p:cNvSpPr/>
          <p:nvPr/>
        </p:nvSpPr>
        <p:spPr>
          <a:xfrm>
            <a:off x="1462084" y="4700020"/>
            <a:ext cx="9513404" cy="414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marL="451183" indent="-451183">
              <a:spcBef>
                <a:spcPts val="1600"/>
              </a:spcBef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кожа остается гладкой и упругой</a:t>
            </a:r>
          </a:p>
          <a:p>
            <a:pPr marL="451183" indent="-451183">
              <a:spcBef>
                <a:spcPts val="1600"/>
              </a:spcBef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сохраняется четкий овал лица</a:t>
            </a:r>
          </a:p>
          <a:p>
            <a:pPr marL="451183" indent="-451183">
              <a:spcBef>
                <a:spcPts val="1600"/>
              </a:spcBef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замедляется появление морщин</a:t>
            </a:r>
          </a:p>
          <a:p>
            <a:pPr marL="451183" indent="-451183">
              <a:spcBef>
                <a:spcPts val="1600"/>
              </a:spcBef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ускоряется регенерация </a:t>
            </a:r>
          </a:p>
          <a:p>
            <a:pPr marL="451183" indent="-451183">
              <a:spcBef>
                <a:spcPts val="1600"/>
              </a:spcBef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поддерживаются защитные свойства кожи</a:t>
            </a:r>
          </a:p>
        </p:txBody>
      </p:sp>
      <p:grpSp>
        <p:nvGrpSpPr>
          <p:cNvPr id="197" name="Group 197"/>
          <p:cNvGrpSpPr/>
          <p:nvPr/>
        </p:nvGrpSpPr>
        <p:grpSpPr>
          <a:xfrm>
            <a:off x="14839745" y="3991923"/>
            <a:ext cx="462659" cy="2434406"/>
            <a:chOff x="0" y="-1"/>
            <a:chExt cx="462657" cy="2434404"/>
          </a:xfrm>
        </p:grpSpPr>
        <p:sp>
          <p:nvSpPr>
            <p:cNvPr id="194" name="Shape 194"/>
            <p:cNvSpPr/>
            <p:nvPr/>
          </p:nvSpPr>
          <p:spPr>
            <a:xfrm flipV="1">
              <a:off x="12703" y="-2"/>
              <a:ext cx="6" cy="2425856"/>
            </a:xfrm>
            <a:prstGeom prst="line">
              <a:avLst/>
            </a:prstGeom>
            <a:noFill/>
            <a:ln w="38100" cap="flat">
              <a:solidFill>
                <a:srgbClr val="B086A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 flipH="1" flipV="1">
              <a:off x="12703" y="21392"/>
              <a:ext cx="449955" cy="6"/>
            </a:xfrm>
            <a:prstGeom prst="line">
              <a:avLst/>
            </a:prstGeom>
            <a:noFill/>
            <a:ln w="38100" cap="flat">
              <a:solidFill>
                <a:srgbClr val="B086A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 flipH="1">
              <a:off x="-1" y="2434398"/>
              <a:ext cx="462658" cy="6"/>
            </a:xfrm>
            <a:prstGeom prst="line">
              <a:avLst/>
            </a:prstGeom>
            <a:noFill/>
            <a:ln w="38100" cap="flat">
              <a:solidFill>
                <a:srgbClr val="B086A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01" name="Group 201"/>
          <p:cNvGrpSpPr/>
          <p:nvPr/>
        </p:nvGrpSpPr>
        <p:grpSpPr>
          <a:xfrm>
            <a:off x="14839745" y="6564236"/>
            <a:ext cx="462659" cy="2155008"/>
            <a:chOff x="0" y="0"/>
            <a:chExt cx="462657" cy="2155007"/>
          </a:xfrm>
        </p:grpSpPr>
        <p:sp>
          <p:nvSpPr>
            <p:cNvPr id="198" name="Shape 198"/>
            <p:cNvSpPr/>
            <p:nvPr/>
          </p:nvSpPr>
          <p:spPr>
            <a:xfrm flipV="1">
              <a:off x="12703" y="-1"/>
              <a:ext cx="6" cy="2147006"/>
            </a:xfrm>
            <a:prstGeom prst="line">
              <a:avLst/>
            </a:prstGeom>
            <a:noFill/>
            <a:ln w="38100" cap="flat">
              <a:solidFill>
                <a:srgbClr val="B086A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 flipH="1" flipV="1">
              <a:off x="12703" y="21394"/>
              <a:ext cx="449955" cy="6"/>
            </a:xfrm>
            <a:prstGeom prst="line">
              <a:avLst/>
            </a:prstGeom>
            <a:noFill/>
            <a:ln w="38100" cap="flat">
              <a:solidFill>
                <a:srgbClr val="B086A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 flipH="1">
              <a:off x="-1" y="2155001"/>
              <a:ext cx="462658" cy="6"/>
            </a:xfrm>
            <a:prstGeom prst="line">
              <a:avLst/>
            </a:prstGeom>
            <a:noFill/>
            <a:ln w="38100" cap="flat">
              <a:solidFill>
                <a:srgbClr val="B086A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05" name="Group 205"/>
          <p:cNvGrpSpPr/>
          <p:nvPr/>
        </p:nvGrpSpPr>
        <p:grpSpPr>
          <a:xfrm>
            <a:off x="14839745" y="8857156"/>
            <a:ext cx="462659" cy="1101128"/>
            <a:chOff x="0" y="0"/>
            <a:chExt cx="462657" cy="1101126"/>
          </a:xfrm>
        </p:grpSpPr>
        <p:sp>
          <p:nvSpPr>
            <p:cNvPr id="202" name="Shape 202"/>
            <p:cNvSpPr/>
            <p:nvPr/>
          </p:nvSpPr>
          <p:spPr>
            <a:xfrm flipV="1">
              <a:off x="12703" y="0"/>
              <a:ext cx="6" cy="1101127"/>
            </a:xfrm>
            <a:prstGeom prst="line">
              <a:avLst/>
            </a:prstGeom>
            <a:noFill/>
            <a:ln w="38100" cap="flat">
              <a:solidFill>
                <a:srgbClr val="B086A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 flipH="1" flipV="1">
              <a:off x="12703" y="21395"/>
              <a:ext cx="449955" cy="6"/>
            </a:xfrm>
            <a:prstGeom prst="line">
              <a:avLst/>
            </a:prstGeom>
            <a:noFill/>
            <a:ln w="38100" cap="flat">
              <a:solidFill>
                <a:srgbClr val="B086A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 flipH="1">
              <a:off x="-1" y="1073501"/>
              <a:ext cx="462658" cy="6"/>
            </a:xfrm>
            <a:prstGeom prst="line">
              <a:avLst/>
            </a:prstGeom>
            <a:noFill/>
            <a:ln w="38100" cap="flat">
              <a:solidFill>
                <a:srgbClr val="B086A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06" name="Shape 206"/>
          <p:cNvSpPr/>
          <p:nvPr/>
        </p:nvSpPr>
        <p:spPr>
          <a:xfrm>
            <a:off x="17662306" y="7654438"/>
            <a:ext cx="1339047" cy="1339047"/>
          </a:xfrm>
          <a:prstGeom prst="ellipse">
            <a:avLst/>
          </a:prstGeom>
          <a:ln w="63500">
            <a:solidFill>
              <a:srgbClr val="FFFFFF"/>
            </a:solidFill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207" name="Shape 207"/>
          <p:cNvSpPr/>
          <p:nvPr/>
        </p:nvSpPr>
        <p:spPr>
          <a:xfrm flipH="1">
            <a:off x="8779767" y="7660740"/>
            <a:ext cx="9507289" cy="1428042"/>
          </a:xfrm>
          <a:prstGeom prst="line">
            <a:avLst/>
          </a:prstGeom>
          <a:ln w="381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8" name="Shape 208"/>
          <p:cNvSpPr/>
          <p:nvPr/>
        </p:nvSpPr>
        <p:spPr>
          <a:xfrm flipH="1">
            <a:off x="9059471" y="8944598"/>
            <a:ext cx="9495475" cy="5345210"/>
          </a:xfrm>
          <a:prstGeom prst="line">
            <a:avLst/>
          </a:prstGeom>
          <a:ln w="381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9" name="Shape 209"/>
          <p:cNvSpPr/>
          <p:nvPr/>
        </p:nvSpPr>
        <p:spPr>
          <a:xfrm flipV="1">
            <a:off x="18411626" y="8604190"/>
            <a:ext cx="6" cy="3175917"/>
          </a:xfrm>
          <a:prstGeom prst="line">
            <a:avLst/>
          </a:prstGeom>
          <a:ln w="38100">
            <a:solidFill>
              <a:srgbClr val="C15799"/>
            </a:solidFill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10" name="Shape 210"/>
          <p:cNvSpPr/>
          <p:nvPr/>
        </p:nvSpPr>
        <p:spPr>
          <a:xfrm flipH="1" flipV="1">
            <a:off x="10439703" y="12074138"/>
            <a:ext cx="6938214" cy="6"/>
          </a:xfrm>
          <a:prstGeom prst="line">
            <a:avLst/>
          </a:prstGeom>
          <a:ln w="50800">
            <a:solidFill>
              <a:srgbClr val="C15799"/>
            </a:solidFill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-305199" y="-177800"/>
            <a:ext cx="24740000" cy="14175980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1069134" y="3327397"/>
            <a:ext cx="9943705" cy="6168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8799"/>
                </a:lnTo>
                <a:lnTo>
                  <a:pt x="16200" y="18799"/>
                </a:lnTo>
                <a:lnTo>
                  <a:pt x="10775" y="21600"/>
                </a:lnTo>
                <a:lnTo>
                  <a:pt x="5400" y="18799"/>
                </a:lnTo>
                <a:lnTo>
                  <a:pt x="0" y="187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1396997" y="1345014"/>
            <a:ext cx="13845284" cy="1364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8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КАК СТАРЕЕТ КОЖА?</a:t>
            </a:r>
          </a:p>
        </p:txBody>
      </p:sp>
      <p:sp>
        <p:nvSpPr>
          <p:cNvPr id="217" name="Shape 217"/>
          <p:cNvSpPr/>
          <p:nvPr/>
        </p:nvSpPr>
        <p:spPr>
          <a:xfrm>
            <a:off x="19688173" y="12782736"/>
            <a:ext cx="3684282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2000" b="1">
                <a:solidFill>
                  <a:srgbClr val="DFA4C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Promarine</a:t>
            </a:r>
            <a:r>
              <a:rPr>
                <a:solidFill>
                  <a:srgbClr val="A7A7A7"/>
                </a:solidFill>
              </a:rPr>
              <a:t> Collagen Peptides</a:t>
            </a:r>
          </a:p>
        </p:txBody>
      </p:sp>
      <p:pic>
        <p:nvPicPr>
          <p:cNvPr id="218" name="image5.png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Shape 219"/>
          <p:cNvSpPr/>
          <p:nvPr/>
        </p:nvSpPr>
        <p:spPr>
          <a:xfrm>
            <a:off x="1462084" y="9609632"/>
            <a:ext cx="9513404" cy="2105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45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Эластичность и упругость кожи снижается,</a:t>
            </a:r>
            <a:r>
              <a:rPr b="1"/>
              <a:t> появляются морщины и неровный тон.</a:t>
            </a:r>
          </a:p>
        </p:txBody>
      </p:sp>
      <p:sp>
        <p:nvSpPr>
          <p:cNvPr id="220" name="Shape 220"/>
          <p:cNvSpPr/>
          <p:nvPr/>
        </p:nvSpPr>
        <p:spPr>
          <a:xfrm>
            <a:off x="1462084" y="3684020"/>
            <a:ext cx="9513404" cy="4471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marL="451183" indent="-451183">
              <a:spcBef>
                <a:spcPts val="1600"/>
              </a:spcBef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Синтез коллагена замедляется</a:t>
            </a:r>
          </a:p>
          <a:p>
            <a:pPr marL="451183" indent="-451183">
              <a:spcBef>
                <a:spcPts val="1600"/>
              </a:spcBef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Волокна коллагена становятся толще      и короче</a:t>
            </a:r>
          </a:p>
          <a:p>
            <a:pPr marL="451183" indent="-451183">
              <a:spcBef>
                <a:spcPts val="1600"/>
              </a:spcBef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Разрушение коллагена начинает опережать его синтез</a:t>
            </a:r>
          </a:p>
          <a:p>
            <a:pPr marL="451183" indent="-451183">
              <a:spcBef>
                <a:spcPts val="1600"/>
              </a:spcBef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Поврежденный коллаген накапливается в коже, тон кожи становится неровным</a:t>
            </a:r>
          </a:p>
        </p:txBody>
      </p:sp>
      <p:pic>
        <p:nvPicPr>
          <p:cNvPr id="221" name="image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9527" y="1483174"/>
            <a:ext cx="5644894" cy="52908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5" name="Group 225"/>
          <p:cNvGrpSpPr/>
          <p:nvPr/>
        </p:nvGrpSpPr>
        <p:grpSpPr>
          <a:xfrm>
            <a:off x="12872598" y="5627433"/>
            <a:ext cx="10039678" cy="3117088"/>
            <a:chOff x="0" y="-1"/>
            <a:chExt cx="10039677" cy="3117087"/>
          </a:xfrm>
        </p:grpSpPr>
        <p:sp>
          <p:nvSpPr>
            <p:cNvPr id="222" name="Shape 222"/>
            <p:cNvSpPr/>
            <p:nvPr/>
          </p:nvSpPr>
          <p:spPr>
            <a:xfrm>
              <a:off x="-1" y="2986989"/>
              <a:ext cx="10039679" cy="6"/>
            </a:xfrm>
            <a:prstGeom prst="line">
              <a:avLst/>
            </a:prstGeom>
            <a:noFill/>
            <a:ln w="50800" cap="flat">
              <a:solidFill>
                <a:srgbClr val="A7A7A7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 flipV="1">
              <a:off x="147678" y="-2"/>
              <a:ext cx="6" cy="3117089"/>
            </a:xfrm>
            <a:prstGeom prst="line">
              <a:avLst/>
            </a:prstGeom>
            <a:noFill/>
            <a:ln w="50800" cap="flat">
              <a:solidFill>
                <a:srgbClr val="BE3086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24" name="Shape 224"/>
            <p:cNvSpPr/>
            <p:nvPr/>
          </p:nvSpPr>
          <p:spPr>
            <a:xfrm>
              <a:off x="384757" y="537157"/>
              <a:ext cx="8886582" cy="2256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30" y="236"/>
                    <a:pt x="3646" y="1353"/>
                    <a:pt x="5408" y="3326"/>
                  </a:cubicBezTo>
                  <a:cubicBezTo>
                    <a:pt x="8771" y="7092"/>
                    <a:pt x="11863" y="13891"/>
                    <a:pt x="15216" y="17797"/>
                  </a:cubicBezTo>
                  <a:cubicBezTo>
                    <a:pt x="17289" y="20213"/>
                    <a:pt x="19438" y="21493"/>
                    <a:pt x="21600" y="21600"/>
                  </a:cubicBezTo>
                </a:path>
              </a:pathLst>
            </a:custGeom>
            <a:noFill/>
            <a:ln w="63500" cap="flat">
              <a:solidFill>
                <a:srgbClr val="D23482"/>
              </a:solidFill>
              <a:prstDash val="solid"/>
              <a:miter lim="800000"/>
            </a:ln>
            <a:effectLst/>
          </p:spPr>
          <p:txBody>
            <a:bodyPr wrap="square" lIns="71433" tIns="71433" rIns="71433" bIns="71433" numCol="1" anchor="t">
              <a:noAutofit/>
            </a:bodyPr>
            <a:lstStyle/>
            <a:p>
              <a:pPr defTabSz="18288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pic>
        <p:nvPicPr>
          <p:cNvPr id="226" name="image21.png"/>
          <p:cNvPicPr>
            <a:picLocks noChangeAspect="1"/>
          </p:cNvPicPr>
          <p:nvPr/>
        </p:nvPicPr>
        <p:blipFill>
          <a:blip r:embed="rId5"/>
          <a:srcRect l="13959" r="13949" b="2122"/>
          <a:stretch>
            <a:fillRect/>
          </a:stretch>
        </p:blipFill>
        <p:spPr>
          <a:xfrm>
            <a:off x="16314491" y="9981892"/>
            <a:ext cx="2765417" cy="2272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03" h="20388" extrusionOk="0">
                <a:moveTo>
                  <a:pt x="2313" y="0"/>
                </a:moveTo>
                <a:cubicBezTo>
                  <a:pt x="-947" y="4876"/>
                  <a:pt x="-764" y="12163"/>
                  <a:pt x="2881" y="16754"/>
                </a:cubicBezTo>
                <a:cubicBezTo>
                  <a:pt x="6730" y="21600"/>
                  <a:pt x="12971" y="21600"/>
                  <a:pt x="16819" y="16754"/>
                </a:cubicBezTo>
                <a:cubicBezTo>
                  <a:pt x="20464" y="12163"/>
                  <a:pt x="20653" y="4876"/>
                  <a:pt x="17393" y="0"/>
                </a:cubicBezTo>
                <a:lnTo>
                  <a:pt x="231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27" name="image22.png"/>
          <p:cNvPicPr>
            <a:picLocks noChangeAspect="1"/>
          </p:cNvPicPr>
          <p:nvPr/>
        </p:nvPicPr>
        <p:blipFill>
          <a:blip r:embed="rId6"/>
          <a:srcRect l="14405" t="2" r="18166" b="1470"/>
          <a:stretch>
            <a:fillRect/>
          </a:stretch>
        </p:blipFill>
        <p:spPr>
          <a:xfrm>
            <a:off x="19917901" y="9792495"/>
            <a:ext cx="2767815" cy="24481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470" extrusionOk="0">
                <a:moveTo>
                  <a:pt x="3551" y="0"/>
                </a:moveTo>
                <a:cubicBezTo>
                  <a:pt x="3321" y="225"/>
                  <a:pt x="3097" y="461"/>
                  <a:pt x="2882" y="713"/>
                </a:cubicBezTo>
                <a:cubicBezTo>
                  <a:pt x="-961" y="5234"/>
                  <a:pt x="-961" y="12560"/>
                  <a:pt x="2882" y="17080"/>
                </a:cubicBezTo>
                <a:cubicBezTo>
                  <a:pt x="6726" y="21600"/>
                  <a:pt x="12952" y="21600"/>
                  <a:pt x="16796" y="17080"/>
                </a:cubicBezTo>
                <a:cubicBezTo>
                  <a:pt x="20639" y="12560"/>
                  <a:pt x="20639" y="5234"/>
                  <a:pt x="16796" y="713"/>
                </a:cubicBezTo>
                <a:cubicBezTo>
                  <a:pt x="16581" y="461"/>
                  <a:pt x="16357" y="225"/>
                  <a:pt x="16127" y="0"/>
                </a:cubicBezTo>
                <a:lnTo>
                  <a:pt x="3551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28" name="Shape 228"/>
          <p:cNvSpPr/>
          <p:nvPr/>
        </p:nvSpPr>
        <p:spPr>
          <a:xfrm>
            <a:off x="13019084" y="8618739"/>
            <a:ext cx="2921016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возраст</a:t>
            </a:r>
          </a:p>
        </p:txBody>
      </p:sp>
      <p:sp>
        <p:nvSpPr>
          <p:cNvPr id="229" name="Shape 229"/>
          <p:cNvSpPr/>
          <p:nvPr/>
        </p:nvSpPr>
        <p:spPr>
          <a:xfrm rot="16200000">
            <a:off x="11163090" y="6731934"/>
            <a:ext cx="2921015" cy="661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коллаген</a:t>
            </a:r>
          </a:p>
        </p:txBody>
      </p:sp>
      <p:sp>
        <p:nvSpPr>
          <p:cNvPr id="230" name="Shape 230"/>
          <p:cNvSpPr/>
          <p:nvPr/>
        </p:nvSpPr>
        <p:spPr>
          <a:xfrm flipH="1" flipV="1">
            <a:off x="13688341" y="6352714"/>
            <a:ext cx="2783931" cy="3427442"/>
          </a:xfrm>
          <a:prstGeom prst="line">
            <a:avLst/>
          </a:prstGeom>
          <a:ln w="38100">
            <a:solidFill>
              <a:srgbClr val="A7A7A7"/>
            </a:solidFill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1" name="Shape 231"/>
          <p:cNvSpPr/>
          <p:nvPr/>
        </p:nvSpPr>
        <p:spPr>
          <a:xfrm flipV="1">
            <a:off x="21301715" y="8511131"/>
            <a:ext cx="6" cy="802796"/>
          </a:xfrm>
          <a:prstGeom prst="line">
            <a:avLst/>
          </a:prstGeom>
          <a:ln w="38100">
            <a:solidFill>
              <a:srgbClr val="A7A7A7"/>
            </a:solidFill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2" name="Shape 232"/>
          <p:cNvSpPr/>
          <p:nvPr/>
        </p:nvSpPr>
        <p:spPr>
          <a:xfrm>
            <a:off x="13413770" y="6009670"/>
            <a:ext cx="338149" cy="338140"/>
          </a:xfrm>
          <a:prstGeom prst="ellipse">
            <a:avLst/>
          </a:prstGeom>
          <a:solidFill>
            <a:srgbClr val="D0388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233" name="Shape 233"/>
          <p:cNvSpPr/>
          <p:nvPr/>
        </p:nvSpPr>
        <p:spPr>
          <a:xfrm>
            <a:off x="21132646" y="8178600"/>
            <a:ext cx="338149" cy="338149"/>
          </a:xfrm>
          <a:prstGeom prst="ellipse">
            <a:avLst/>
          </a:prstGeom>
          <a:solidFill>
            <a:srgbClr val="D0388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234" name="Shape 234"/>
          <p:cNvSpPr/>
          <p:nvPr/>
        </p:nvSpPr>
        <p:spPr>
          <a:xfrm>
            <a:off x="19892015" y="9442450"/>
            <a:ext cx="2819411" cy="2819400"/>
          </a:xfrm>
          <a:prstGeom prst="ellipse">
            <a:avLst/>
          </a:prstGeom>
          <a:ln w="50800">
            <a:solidFill>
              <a:srgbClr val="C15799"/>
            </a:solidFill>
            <a:miter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235" name="Shape 235"/>
          <p:cNvSpPr/>
          <p:nvPr/>
        </p:nvSpPr>
        <p:spPr>
          <a:xfrm>
            <a:off x="16280933" y="9455150"/>
            <a:ext cx="2819411" cy="2819400"/>
          </a:xfrm>
          <a:prstGeom prst="ellipse">
            <a:avLst/>
          </a:prstGeom>
          <a:ln w="50800">
            <a:solidFill>
              <a:srgbClr val="C15799"/>
            </a:solidFill>
            <a:miter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38"/>
          <p:cNvSpPr/>
          <p:nvPr/>
        </p:nvSpPr>
        <p:spPr>
          <a:xfrm>
            <a:off x="-305199" y="-177800"/>
            <a:ext cx="24740000" cy="14175980"/>
          </a:xfrm>
          <a:prstGeom prst="rect">
            <a:avLst/>
          </a:prstGeom>
          <a:solidFill>
            <a:srgbClr val="F7EEF9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2" name="Shape 239"/>
          <p:cNvSpPr/>
          <p:nvPr/>
        </p:nvSpPr>
        <p:spPr>
          <a:xfrm flipH="1" flipV="1">
            <a:off x="1485663" y="8580428"/>
            <a:ext cx="21571421" cy="3"/>
          </a:xfrm>
          <a:prstGeom prst="line">
            <a:avLst/>
          </a:prstGeom>
          <a:ln w="63500">
            <a:solidFill>
              <a:srgbClr val="E96ABA"/>
            </a:solidFill>
            <a:headEnd type="triangle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" name="Shape 240"/>
          <p:cNvSpPr/>
          <p:nvPr/>
        </p:nvSpPr>
        <p:spPr>
          <a:xfrm flipH="1">
            <a:off x="3770879" y="8580428"/>
            <a:ext cx="4391248" cy="3"/>
          </a:xfrm>
          <a:prstGeom prst="line">
            <a:avLst/>
          </a:prstGeom>
          <a:ln w="63500">
            <a:solidFill>
              <a:srgbClr val="8D4071"/>
            </a:solidFill>
            <a:headEnd type="triangle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" name="Shape 241"/>
          <p:cNvSpPr/>
          <p:nvPr/>
        </p:nvSpPr>
        <p:spPr>
          <a:xfrm flipH="1">
            <a:off x="8279346" y="8580428"/>
            <a:ext cx="4854179" cy="1"/>
          </a:xfrm>
          <a:prstGeom prst="line">
            <a:avLst/>
          </a:prstGeom>
          <a:ln w="63500">
            <a:solidFill>
              <a:srgbClr val="B65193"/>
            </a:solidFill>
            <a:headEnd type="triangle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" name="Shape 242"/>
          <p:cNvSpPr/>
          <p:nvPr/>
        </p:nvSpPr>
        <p:spPr>
          <a:xfrm flipH="1">
            <a:off x="1485665" y="8580428"/>
            <a:ext cx="2107800" cy="3"/>
          </a:xfrm>
          <a:prstGeom prst="line">
            <a:avLst/>
          </a:prstGeom>
          <a:ln w="63500">
            <a:solidFill>
              <a:srgbClr val="535353"/>
            </a:solidFill>
            <a:headEnd type="triangle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Shape 243"/>
          <p:cNvSpPr/>
          <p:nvPr/>
        </p:nvSpPr>
        <p:spPr>
          <a:xfrm>
            <a:off x="3562832" y="7184083"/>
            <a:ext cx="3" cy="1728112"/>
          </a:xfrm>
          <a:prstGeom prst="line">
            <a:avLst/>
          </a:prstGeom>
          <a:ln w="38100">
            <a:solidFill>
              <a:srgbClr val="C157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" name="Shape 244"/>
          <p:cNvSpPr/>
          <p:nvPr/>
        </p:nvSpPr>
        <p:spPr>
          <a:xfrm>
            <a:off x="1028996" y="1094943"/>
            <a:ext cx="15251809" cy="2499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8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КАК ВОСПОЛНИТЬ </a:t>
            </a:r>
            <a:r>
              <a:rPr>
                <a:solidFill>
                  <a:srgbClr val="C15799"/>
                </a:solidFill>
              </a:rPr>
              <a:t>ДЕФИЦИТ</a:t>
            </a:r>
            <a:r>
              <a:t> КОЛЛАГЕНА?</a:t>
            </a:r>
          </a:p>
        </p:txBody>
      </p:sp>
      <p:sp>
        <p:nvSpPr>
          <p:cNvPr id="8" name="Shape 245"/>
          <p:cNvSpPr/>
          <p:nvPr/>
        </p:nvSpPr>
        <p:spPr>
          <a:xfrm>
            <a:off x="19688173" y="12782735"/>
            <a:ext cx="3684282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2000" b="1">
                <a:solidFill>
                  <a:srgbClr val="DFA4C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Promarine</a:t>
            </a:r>
            <a:r>
              <a:rPr>
                <a:solidFill>
                  <a:srgbClr val="A7A7A7"/>
                </a:solidFill>
              </a:rPr>
              <a:t> Collagen Peptides</a:t>
            </a:r>
          </a:p>
        </p:txBody>
      </p:sp>
      <p:pic>
        <p:nvPicPr>
          <p:cNvPr id="9" name="image4.png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247"/>
          <p:cNvSpPr/>
          <p:nvPr/>
        </p:nvSpPr>
        <p:spPr>
          <a:xfrm>
            <a:off x="9983488" y="5301569"/>
            <a:ext cx="6426306" cy="1728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/>
          <a:p>
            <a:pPr algn="ctr"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Питание:</a:t>
            </a:r>
          </a:p>
          <a:p>
            <a:pPr algn="ctr"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коллагенсодержащие</a:t>
            </a:r>
          </a:p>
          <a:p>
            <a:pPr algn="ctr"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продукты</a:t>
            </a:r>
          </a:p>
        </p:txBody>
      </p:sp>
      <p:sp>
        <p:nvSpPr>
          <p:cNvPr id="11" name="Shape 248"/>
          <p:cNvSpPr/>
          <p:nvPr/>
        </p:nvSpPr>
        <p:spPr>
          <a:xfrm>
            <a:off x="16859966" y="4919602"/>
            <a:ext cx="7296572" cy="2105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/>
          <a:p>
            <a:pPr algn="ctr">
              <a:defRPr sz="4500" b="1">
                <a:solidFill>
                  <a:srgbClr val="C157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Биодобавки</a:t>
            </a:r>
          </a:p>
          <a:p>
            <a:pPr algn="ctr">
              <a:defRPr sz="4500" b="1">
                <a:solidFill>
                  <a:srgbClr val="C157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для красоты</a:t>
            </a:r>
          </a:p>
          <a:p>
            <a:pPr algn="ctr">
              <a:defRPr sz="4500" b="1">
                <a:solidFill>
                  <a:srgbClr val="C157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(нутрикосметика)</a:t>
            </a:r>
          </a:p>
        </p:txBody>
      </p:sp>
      <p:sp>
        <p:nvSpPr>
          <p:cNvPr id="12" name="Shape 249"/>
          <p:cNvSpPr/>
          <p:nvPr/>
        </p:nvSpPr>
        <p:spPr>
          <a:xfrm>
            <a:off x="488734" y="5301569"/>
            <a:ext cx="6148198" cy="1728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/>
          <a:p>
            <a:pPr algn="ctr"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Наружные средства:</a:t>
            </a:r>
          </a:p>
          <a:p>
            <a:pPr algn="ctr"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кремы</a:t>
            </a:r>
          </a:p>
          <a:p>
            <a:pPr algn="ctr"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сыворотки</a:t>
            </a:r>
          </a:p>
        </p:txBody>
      </p:sp>
      <p:sp>
        <p:nvSpPr>
          <p:cNvPr id="13" name="Shape 250"/>
          <p:cNvSpPr/>
          <p:nvPr/>
        </p:nvSpPr>
        <p:spPr>
          <a:xfrm>
            <a:off x="6212131" y="6368369"/>
            <a:ext cx="3798994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 algn="ctr"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Инъекции</a:t>
            </a:r>
          </a:p>
        </p:txBody>
      </p:sp>
      <p:sp>
        <p:nvSpPr>
          <p:cNvPr id="14" name="Shape 251"/>
          <p:cNvSpPr/>
          <p:nvPr/>
        </p:nvSpPr>
        <p:spPr>
          <a:xfrm>
            <a:off x="16311692" y="10619240"/>
            <a:ext cx="6855847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 algn="r">
              <a:defRPr sz="4500" b="1">
                <a:solidFill>
                  <a:srgbClr val="C157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и эффективные</a:t>
            </a:r>
          </a:p>
        </p:txBody>
      </p:sp>
      <p:sp>
        <p:nvSpPr>
          <p:cNvPr id="15" name="Shape 252"/>
          <p:cNvSpPr/>
          <p:nvPr/>
        </p:nvSpPr>
        <p:spPr>
          <a:xfrm>
            <a:off x="3238531" y="8275174"/>
            <a:ext cx="610512" cy="610511"/>
          </a:xfrm>
          <a:prstGeom prst="ellipse">
            <a:avLst/>
          </a:prstGeom>
          <a:solidFill>
            <a:srgbClr val="C15799"/>
          </a:solidFill>
          <a:ln w="50800">
            <a:solidFill>
              <a:srgbClr val="FFFFFF"/>
            </a:solidFill>
            <a:miter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16" name="Shape 253"/>
          <p:cNvSpPr/>
          <p:nvPr/>
        </p:nvSpPr>
        <p:spPr>
          <a:xfrm>
            <a:off x="1329518" y="10619240"/>
            <a:ext cx="5544572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45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известные </a:t>
            </a:r>
          </a:p>
        </p:txBody>
      </p:sp>
      <p:sp>
        <p:nvSpPr>
          <p:cNvPr id="17" name="Shape 254"/>
          <p:cNvSpPr/>
          <p:nvPr/>
        </p:nvSpPr>
        <p:spPr>
          <a:xfrm flipH="1" flipV="1">
            <a:off x="4698654" y="11011523"/>
            <a:ext cx="13760352" cy="3"/>
          </a:xfrm>
          <a:prstGeom prst="line">
            <a:avLst/>
          </a:prstGeom>
          <a:ln w="76200" cap="rnd">
            <a:solidFill>
              <a:srgbClr val="C15799"/>
            </a:solidFill>
            <a:custDash>
              <a:ds d="100000" sp="200000"/>
            </a:custDash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" name="Shape 255"/>
          <p:cNvSpPr/>
          <p:nvPr/>
        </p:nvSpPr>
        <p:spPr>
          <a:xfrm>
            <a:off x="8111628" y="7184083"/>
            <a:ext cx="3" cy="1504302"/>
          </a:xfrm>
          <a:prstGeom prst="line">
            <a:avLst/>
          </a:prstGeom>
          <a:ln w="38100">
            <a:solidFill>
              <a:srgbClr val="C157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" name="Shape 256"/>
          <p:cNvSpPr/>
          <p:nvPr/>
        </p:nvSpPr>
        <p:spPr>
          <a:xfrm>
            <a:off x="13196639" y="7184083"/>
            <a:ext cx="3" cy="1504302"/>
          </a:xfrm>
          <a:prstGeom prst="line">
            <a:avLst/>
          </a:prstGeom>
          <a:ln w="38100">
            <a:solidFill>
              <a:srgbClr val="C157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" name="Shape 257"/>
          <p:cNvSpPr/>
          <p:nvPr/>
        </p:nvSpPr>
        <p:spPr>
          <a:xfrm>
            <a:off x="7800025" y="8275174"/>
            <a:ext cx="610512" cy="610511"/>
          </a:xfrm>
          <a:prstGeom prst="ellipse">
            <a:avLst/>
          </a:prstGeom>
          <a:solidFill>
            <a:srgbClr val="C15799"/>
          </a:solidFill>
          <a:ln w="50800">
            <a:solidFill>
              <a:srgbClr val="FFFFFF"/>
            </a:solidFill>
            <a:miter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21" name="Shape 258"/>
          <p:cNvSpPr/>
          <p:nvPr/>
        </p:nvSpPr>
        <p:spPr>
          <a:xfrm>
            <a:off x="12872338" y="8275173"/>
            <a:ext cx="610511" cy="610511"/>
          </a:xfrm>
          <a:prstGeom prst="ellipse">
            <a:avLst/>
          </a:prstGeom>
          <a:solidFill>
            <a:srgbClr val="C15799"/>
          </a:solidFill>
          <a:ln w="50800">
            <a:solidFill>
              <a:srgbClr val="FFFFFF"/>
            </a:solidFill>
            <a:miter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22" name="Shape 259"/>
          <p:cNvSpPr/>
          <p:nvPr/>
        </p:nvSpPr>
        <p:spPr>
          <a:xfrm>
            <a:off x="20508253" y="7184083"/>
            <a:ext cx="3" cy="1728111"/>
          </a:xfrm>
          <a:prstGeom prst="line">
            <a:avLst/>
          </a:prstGeom>
          <a:ln w="38100">
            <a:solidFill>
              <a:srgbClr val="C157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" name="Shape 260"/>
          <p:cNvSpPr/>
          <p:nvPr/>
        </p:nvSpPr>
        <p:spPr>
          <a:xfrm>
            <a:off x="19762456" y="7853678"/>
            <a:ext cx="1453503" cy="1453502"/>
          </a:xfrm>
          <a:prstGeom prst="ellipse">
            <a:avLst/>
          </a:prstGeom>
          <a:solidFill>
            <a:srgbClr val="C15799"/>
          </a:solidFill>
          <a:ln w="50800">
            <a:solidFill>
              <a:srgbClr val="FFFFFF"/>
            </a:solidFill>
            <a:miter/>
          </a:ln>
        </p:spPr>
        <p:txBody>
          <a:bodyPr lIns="71433" tIns="71433" rIns="71433" bIns="71433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20685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64"/>
          <p:cNvSpPr/>
          <p:nvPr/>
        </p:nvSpPr>
        <p:spPr>
          <a:xfrm>
            <a:off x="-305199" y="-177800"/>
            <a:ext cx="24740000" cy="14175980"/>
          </a:xfrm>
          <a:prstGeom prst="rect">
            <a:avLst/>
          </a:prstGeom>
          <a:solidFill>
            <a:srgbClr val="D4E5F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" name="Shape 265"/>
          <p:cNvSpPr/>
          <p:nvPr/>
        </p:nvSpPr>
        <p:spPr>
          <a:xfrm>
            <a:off x="10313782" y="5659570"/>
            <a:ext cx="5" cy="4474603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" name="Shape 266"/>
          <p:cNvSpPr/>
          <p:nvPr/>
        </p:nvSpPr>
        <p:spPr>
          <a:xfrm>
            <a:off x="1028998" y="1027514"/>
            <a:ext cx="21953834" cy="1364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8600" b="1" cap="all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чем </a:t>
            </a:r>
            <a:r>
              <a:rPr>
                <a:solidFill>
                  <a:srgbClr val="175D97"/>
                </a:solidFill>
              </a:rPr>
              <a:t>НУТРИКОСМЕТИКА</a:t>
            </a:r>
            <a:r>
              <a:t> отличается</a:t>
            </a:r>
          </a:p>
        </p:txBody>
      </p:sp>
      <p:sp>
        <p:nvSpPr>
          <p:cNvPr id="5" name="Shape 267"/>
          <p:cNvSpPr/>
          <p:nvPr/>
        </p:nvSpPr>
        <p:spPr>
          <a:xfrm>
            <a:off x="19688173" y="12782736"/>
            <a:ext cx="3684282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2000" b="1">
                <a:solidFill>
                  <a:srgbClr val="66A1C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Promarine</a:t>
            </a:r>
            <a:r>
              <a:rPr>
                <a:solidFill>
                  <a:srgbClr val="A7A7A7"/>
                </a:solidFill>
              </a:rPr>
              <a:t> Collagen Peptides</a:t>
            </a:r>
          </a:p>
        </p:txBody>
      </p:sp>
      <p:sp>
        <p:nvSpPr>
          <p:cNvPr id="6" name="Shape 268"/>
          <p:cNvSpPr/>
          <p:nvPr/>
        </p:nvSpPr>
        <p:spPr>
          <a:xfrm>
            <a:off x="11732268" y="11022952"/>
            <a:ext cx="11991784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коллаген из пищи хуже усваивается, сложно точно рассчитать его количество и дозировку в продуктах</a:t>
            </a:r>
          </a:p>
        </p:txBody>
      </p:sp>
      <p:sp>
        <p:nvSpPr>
          <p:cNvPr id="7" name="Shape 269"/>
          <p:cNvSpPr/>
          <p:nvPr/>
        </p:nvSpPr>
        <p:spPr>
          <a:xfrm>
            <a:off x="2255473" y="4176095"/>
            <a:ext cx="6184236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4500" b="1">
                <a:solidFill>
                  <a:srgbClr val="175D9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нутрикосметика </a:t>
            </a:r>
          </a:p>
        </p:txBody>
      </p:sp>
      <p:sp>
        <p:nvSpPr>
          <p:cNvPr id="8" name="Shape 270"/>
          <p:cNvSpPr/>
          <p:nvPr/>
        </p:nvSpPr>
        <p:spPr>
          <a:xfrm>
            <a:off x="11732268" y="5852559"/>
            <a:ext cx="8981685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наружные средства действуют преимущественно в верхних слоях кожи</a:t>
            </a:r>
          </a:p>
        </p:txBody>
      </p:sp>
      <p:sp>
        <p:nvSpPr>
          <p:cNvPr id="9" name="Shape 271"/>
          <p:cNvSpPr/>
          <p:nvPr/>
        </p:nvSpPr>
        <p:spPr>
          <a:xfrm>
            <a:off x="11732268" y="8221767"/>
            <a:ext cx="9340560" cy="1728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площадь воздействия инъекций ограничена, возможны болезненные ощущения и отеки после процедуры</a:t>
            </a:r>
          </a:p>
        </p:txBody>
      </p:sp>
      <p:sp>
        <p:nvSpPr>
          <p:cNvPr id="10" name="Shape 272"/>
          <p:cNvSpPr/>
          <p:nvPr/>
        </p:nvSpPr>
        <p:spPr>
          <a:xfrm>
            <a:off x="1028998" y="2402838"/>
            <a:ext cx="21953834" cy="1216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7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от других известных источников коллагена</a:t>
            </a:r>
          </a:p>
        </p:txBody>
      </p:sp>
      <p:sp>
        <p:nvSpPr>
          <p:cNvPr id="11" name="Shape 273"/>
          <p:cNvSpPr/>
          <p:nvPr/>
        </p:nvSpPr>
        <p:spPr>
          <a:xfrm>
            <a:off x="11742376" y="5108600"/>
            <a:ext cx="6184235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45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Vs кремы </a:t>
            </a:r>
          </a:p>
        </p:txBody>
      </p:sp>
      <p:pic>
        <p:nvPicPr>
          <p:cNvPr id="12" name="image4.png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275"/>
          <p:cNvSpPr/>
          <p:nvPr/>
        </p:nvSpPr>
        <p:spPr>
          <a:xfrm>
            <a:off x="2207266" y="5170230"/>
            <a:ext cx="6843919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действие изнутри</a:t>
            </a:r>
          </a:p>
        </p:txBody>
      </p:sp>
      <p:sp>
        <p:nvSpPr>
          <p:cNvPr id="14" name="Shape 276"/>
          <p:cNvSpPr/>
          <p:nvPr/>
        </p:nvSpPr>
        <p:spPr>
          <a:xfrm>
            <a:off x="2207265" y="7282067"/>
            <a:ext cx="6017329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воздействует не локально, а на организм в целом</a:t>
            </a:r>
          </a:p>
        </p:txBody>
      </p:sp>
      <p:sp>
        <p:nvSpPr>
          <p:cNvPr id="15" name="Shape 277"/>
          <p:cNvSpPr/>
          <p:nvPr/>
        </p:nvSpPr>
        <p:spPr>
          <a:xfrm>
            <a:off x="2207267" y="10095551"/>
            <a:ext cx="7325622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отличная биодоступность, точные порции и дозировка</a:t>
            </a:r>
          </a:p>
        </p:txBody>
      </p:sp>
      <p:sp>
        <p:nvSpPr>
          <p:cNvPr id="16" name="Shape 278"/>
          <p:cNvSpPr/>
          <p:nvPr/>
        </p:nvSpPr>
        <p:spPr>
          <a:xfrm>
            <a:off x="11742376" y="7487139"/>
            <a:ext cx="6184235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45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Vs инъекции</a:t>
            </a:r>
          </a:p>
        </p:txBody>
      </p:sp>
      <p:sp>
        <p:nvSpPr>
          <p:cNvPr id="17" name="Shape 279"/>
          <p:cNvSpPr/>
          <p:nvPr/>
        </p:nvSpPr>
        <p:spPr>
          <a:xfrm>
            <a:off x="11742376" y="10300620"/>
            <a:ext cx="6184235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45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Vs питание</a:t>
            </a:r>
          </a:p>
        </p:txBody>
      </p:sp>
      <p:sp>
        <p:nvSpPr>
          <p:cNvPr id="18" name="Shape 280"/>
          <p:cNvSpPr/>
          <p:nvPr/>
        </p:nvSpPr>
        <p:spPr>
          <a:xfrm flipH="1" flipV="1">
            <a:off x="6975188" y="5500885"/>
            <a:ext cx="4351016" cy="5"/>
          </a:xfrm>
          <a:prstGeom prst="line">
            <a:avLst/>
          </a:prstGeom>
          <a:ln w="50800">
            <a:solidFill>
              <a:srgbClr val="FFFFFF"/>
            </a:solidFill>
            <a:headEnd type="oval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" name="Shape 281"/>
          <p:cNvSpPr/>
          <p:nvPr/>
        </p:nvSpPr>
        <p:spPr>
          <a:xfrm flipH="1">
            <a:off x="8630656" y="7842667"/>
            <a:ext cx="2695549" cy="4"/>
          </a:xfrm>
          <a:prstGeom prst="line">
            <a:avLst/>
          </a:prstGeom>
          <a:ln w="50800">
            <a:solidFill>
              <a:srgbClr val="FFFFFF"/>
            </a:solidFill>
            <a:headEnd type="oval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" name="Shape 282"/>
          <p:cNvSpPr/>
          <p:nvPr/>
        </p:nvSpPr>
        <p:spPr>
          <a:xfrm flipH="1">
            <a:off x="8630656" y="10692906"/>
            <a:ext cx="2695550" cy="5"/>
          </a:xfrm>
          <a:prstGeom prst="line">
            <a:avLst/>
          </a:prstGeom>
          <a:ln w="50800">
            <a:solidFill>
              <a:srgbClr val="FFFFFF"/>
            </a:solidFill>
            <a:headEnd type="oval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1" name="Shape 283"/>
          <p:cNvSpPr/>
          <p:nvPr/>
        </p:nvSpPr>
        <p:spPr>
          <a:xfrm>
            <a:off x="9567984" y="4774138"/>
            <a:ext cx="1453501" cy="1453501"/>
          </a:xfrm>
          <a:prstGeom prst="ellipse">
            <a:avLst/>
          </a:prstGeom>
          <a:solidFill>
            <a:srgbClr val="D4E5F2"/>
          </a:solidFill>
          <a:ln w="50800">
            <a:solidFill>
              <a:srgbClr val="FFFFFF"/>
            </a:solidFill>
            <a:miter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22" name="Shape 284"/>
          <p:cNvSpPr/>
          <p:nvPr/>
        </p:nvSpPr>
        <p:spPr>
          <a:xfrm>
            <a:off x="9567984" y="7170124"/>
            <a:ext cx="1453501" cy="1453501"/>
          </a:xfrm>
          <a:prstGeom prst="ellipse">
            <a:avLst/>
          </a:prstGeom>
          <a:solidFill>
            <a:srgbClr val="D4E5F2"/>
          </a:solidFill>
          <a:ln w="50800">
            <a:solidFill>
              <a:srgbClr val="FFFFFF"/>
            </a:solidFill>
            <a:miter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23" name="Shape 285"/>
          <p:cNvSpPr/>
          <p:nvPr/>
        </p:nvSpPr>
        <p:spPr>
          <a:xfrm>
            <a:off x="9381065" y="5114950"/>
            <a:ext cx="1865437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 algn="ctr">
              <a:defRPr sz="45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01</a:t>
            </a:r>
          </a:p>
        </p:txBody>
      </p:sp>
      <p:sp>
        <p:nvSpPr>
          <p:cNvPr id="24" name="Shape 286"/>
          <p:cNvSpPr/>
          <p:nvPr/>
        </p:nvSpPr>
        <p:spPr>
          <a:xfrm>
            <a:off x="9368365" y="7523635"/>
            <a:ext cx="1865437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 algn="ctr">
              <a:defRPr sz="45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02</a:t>
            </a:r>
          </a:p>
        </p:txBody>
      </p:sp>
      <p:sp>
        <p:nvSpPr>
          <p:cNvPr id="25" name="Shape 287"/>
          <p:cNvSpPr/>
          <p:nvPr/>
        </p:nvSpPr>
        <p:spPr>
          <a:xfrm>
            <a:off x="9567984" y="9966159"/>
            <a:ext cx="1453501" cy="1453503"/>
          </a:xfrm>
          <a:prstGeom prst="ellipse">
            <a:avLst/>
          </a:prstGeom>
          <a:solidFill>
            <a:srgbClr val="D4E5F2"/>
          </a:solidFill>
          <a:ln w="50800">
            <a:solidFill>
              <a:srgbClr val="FFFFFF"/>
            </a:solidFill>
            <a:miter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26" name="Shape 288"/>
          <p:cNvSpPr/>
          <p:nvPr/>
        </p:nvSpPr>
        <p:spPr>
          <a:xfrm>
            <a:off x="9381065" y="10294270"/>
            <a:ext cx="1865437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 algn="ctr">
              <a:defRPr sz="45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45160234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image1.jpeg"/>
          <p:cNvPicPr>
            <a:picLocks noChangeAspect="1"/>
          </p:cNvPicPr>
          <p:nvPr/>
        </p:nvPicPr>
        <p:blipFill>
          <a:blip r:embed="rId3"/>
          <a:srcRect l="20581" r="7061"/>
          <a:stretch>
            <a:fillRect/>
          </a:stretch>
        </p:blipFill>
        <p:spPr>
          <a:xfrm>
            <a:off x="-31435" y="-470355"/>
            <a:ext cx="24711669" cy="14186355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hape 294"/>
          <p:cNvSpPr/>
          <p:nvPr/>
        </p:nvSpPr>
        <p:spPr>
          <a:xfrm>
            <a:off x="1357308" y="1345687"/>
            <a:ext cx="11164508" cy="3022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defRPr sz="10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Promarine </a:t>
            </a:r>
          </a:p>
          <a:p>
            <a:pPr>
              <a:defRPr sz="10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Collagen Peptides</a:t>
            </a:r>
          </a:p>
        </p:txBody>
      </p:sp>
      <p:sp>
        <p:nvSpPr>
          <p:cNvPr id="295" name="Shape 295"/>
          <p:cNvSpPr/>
          <p:nvPr/>
        </p:nvSpPr>
        <p:spPr>
          <a:xfrm>
            <a:off x="1462086" y="5066126"/>
            <a:ext cx="10074245" cy="2261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 b="1">
                <a:solidFill>
                  <a:srgbClr val="74596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Уникальная формула продукта объединила биодоступный коллаген, лучшие природные ингредиенты </a:t>
            </a:r>
          </a:p>
          <a:p>
            <a:pPr>
              <a:defRPr sz="3600" b="1">
                <a:solidFill>
                  <a:srgbClr val="74596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современные технологии.</a:t>
            </a:r>
          </a:p>
        </p:txBody>
      </p:sp>
      <p:sp>
        <p:nvSpPr>
          <p:cNvPr id="296" name="Shape 296"/>
          <p:cNvSpPr/>
          <p:nvPr/>
        </p:nvSpPr>
        <p:spPr>
          <a:xfrm>
            <a:off x="1462085" y="9229583"/>
            <a:ext cx="9969611" cy="2914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45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И</a:t>
            </a:r>
            <a:r>
              <a:rPr dirty="0" err="1"/>
              <a:t>сточник</a:t>
            </a:r>
            <a:r>
              <a:rPr dirty="0"/>
              <a:t> </a:t>
            </a:r>
            <a:r>
              <a:rPr dirty="0" err="1"/>
              <a:t>морского</a:t>
            </a:r>
            <a:r>
              <a:rPr dirty="0"/>
              <a:t>* </a:t>
            </a:r>
            <a:r>
              <a:rPr dirty="0" err="1"/>
              <a:t>коллагена</a:t>
            </a:r>
            <a:r>
              <a:rPr dirty="0"/>
              <a:t> 1</a:t>
            </a:r>
            <a:r>
              <a:rPr lang="ru-RU" dirty="0"/>
              <a:t>-го</a:t>
            </a:r>
            <a:r>
              <a:rPr dirty="0"/>
              <a:t> и 3</a:t>
            </a:r>
            <a:r>
              <a:rPr lang="ru-RU" dirty="0"/>
              <a:t>-го</a:t>
            </a:r>
            <a:r>
              <a:rPr dirty="0"/>
              <a:t> </a:t>
            </a:r>
            <a:r>
              <a:rPr dirty="0" err="1"/>
              <a:t>типов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>
                <a:solidFill>
                  <a:srgbClr val="C15799"/>
                </a:solidFill>
              </a:rPr>
              <a:t>молодости</a:t>
            </a:r>
            <a:r>
              <a:rPr dirty="0">
                <a:solidFill>
                  <a:srgbClr val="C15799"/>
                </a:solidFill>
              </a:rPr>
              <a:t> </a:t>
            </a:r>
            <a:r>
              <a:rPr dirty="0" err="1">
                <a:solidFill>
                  <a:srgbClr val="C15799"/>
                </a:solidFill>
              </a:rPr>
              <a:t>кожи</a:t>
            </a:r>
            <a:r>
              <a:rPr dirty="0">
                <a:solidFill>
                  <a:srgbClr val="C15799"/>
                </a:solidFill>
              </a:rPr>
              <a:t>, </a:t>
            </a:r>
            <a:r>
              <a:rPr dirty="0" err="1">
                <a:solidFill>
                  <a:srgbClr val="C15799"/>
                </a:solidFill>
              </a:rPr>
              <a:t>крепких</a:t>
            </a:r>
            <a:r>
              <a:rPr dirty="0">
                <a:solidFill>
                  <a:srgbClr val="C15799"/>
                </a:solidFill>
              </a:rPr>
              <a:t> </a:t>
            </a:r>
            <a:r>
              <a:rPr dirty="0" err="1">
                <a:solidFill>
                  <a:srgbClr val="C15799"/>
                </a:solidFill>
              </a:rPr>
              <a:t>ногтей</a:t>
            </a:r>
            <a:r>
              <a:rPr dirty="0">
                <a:solidFill>
                  <a:srgbClr val="C15799"/>
                </a:solidFill>
              </a:rPr>
              <a:t> и </a:t>
            </a:r>
            <a:r>
              <a:rPr dirty="0" err="1">
                <a:solidFill>
                  <a:srgbClr val="C15799"/>
                </a:solidFill>
              </a:rPr>
              <a:t>блестящих</a:t>
            </a:r>
            <a:r>
              <a:rPr dirty="0">
                <a:solidFill>
                  <a:srgbClr val="C15799"/>
                </a:solidFill>
              </a:rPr>
              <a:t> </a:t>
            </a:r>
            <a:r>
              <a:rPr dirty="0" err="1">
                <a:solidFill>
                  <a:srgbClr val="C15799"/>
                </a:solidFill>
              </a:rPr>
              <a:t>волос</a:t>
            </a:r>
            <a:r>
              <a:rPr dirty="0">
                <a:solidFill>
                  <a:srgbClr val="C15799"/>
                </a:solidFill>
              </a:rPr>
              <a:t>**.</a:t>
            </a:r>
          </a:p>
        </p:txBody>
      </p:sp>
      <p:pic>
        <p:nvPicPr>
          <p:cNvPr id="297" name="imag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090" y="12732639"/>
            <a:ext cx="1738685" cy="304614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Shape 298"/>
          <p:cNvSpPr/>
          <p:nvPr/>
        </p:nvSpPr>
        <p:spPr>
          <a:xfrm>
            <a:off x="19688173" y="12782736"/>
            <a:ext cx="3684282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Promarine Collagen Peptides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/>
        </p:nvSpPr>
        <p:spPr>
          <a:xfrm>
            <a:off x="-305199" y="-177800"/>
            <a:ext cx="24740000" cy="14175980"/>
          </a:xfrm>
          <a:prstGeom prst="rect">
            <a:avLst/>
          </a:prstGeom>
          <a:solidFill>
            <a:srgbClr val="F7EEF9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303" name="Shape 303"/>
          <p:cNvSpPr/>
          <p:nvPr/>
        </p:nvSpPr>
        <p:spPr>
          <a:xfrm>
            <a:off x="1028998" y="1119448"/>
            <a:ext cx="21953834" cy="2499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8600" b="1" cap="all">
                <a:solidFill>
                  <a:srgbClr val="C157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Действие</a:t>
            </a:r>
            <a:r>
              <a:rPr>
                <a:solidFill>
                  <a:srgbClr val="535353"/>
                </a:solidFill>
              </a:rPr>
              <a:t> </a:t>
            </a:r>
          </a:p>
          <a:p>
            <a:pPr>
              <a:lnSpc>
                <a:spcPct val="90000"/>
              </a:lnSpc>
              <a:defRPr sz="8600" b="1" cap="all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Promarine Collagen Peptides </a:t>
            </a:r>
          </a:p>
        </p:txBody>
      </p:sp>
      <p:pic>
        <p:nvPicPr>
          <p:cNvPr id="304" name="image23.jpeg"/>
          <p:cNvPicPr>
            <a:picLocks noChangeAspect="1"/>
          </p:cNvPicPr>
          <p:nvPr/>
        </p:nvPicPr>
        <p:blipFill>
          <a:blip r:embed="rId2"/>
          <a:srcRect l="11093" t="15745" r="22152" b="39750"/>
          <a:stretch>
            <a:fillRect/>
          </a:stretch>
        </p:blipFill>
        <p:spPr>
          <a:xfrm>
            <a:off x="9193011" y="4835295"/>
            <a:ext cx="3111471" cy="311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5" name="image24.jpeg"/>
          <p:cNvPicPr>
            <a:picLocks noChangeAspect="1"/>
          </p:cNvPicPr>
          <p:nvPr/>
        </p:nvPicPr>
        <p:blipFill>
          <a:blip r:embed="rId3"/>
          <a:srcRect l="41538" t="13093" r="17181" b="24891"/>
          <a:stretch>
            <a:fillRect/>
          </a:stretch>
        </p:blipFill>
        <p:spPr>
          <a:xfrm>
            <a:off x="16990811" y="4835295"/>
            <a:ext cx="3111472" cy="311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6" name="image11.jpeg"/>
          <p:cNvPicPr>
            <a:picLocks noChangeAspect="1"/>
          </p:cNvPicPr>
          <p:nvPr/>
        </p:nvPicPr>
        <p:blipFill>
          <a:blip r:embed="rId4"/>
          <a:srcRect l="26472" t="342" r="466" b="50948"/>
          <a:stretch>
            <a:fillRect/>
          </a:stretch>
        </p:blipFill>
        <p:spPr>
          <a:xfrm>
            <a:off x="1446012" y="4835264"/>
            <a:ext cx="3111472" cy="311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7" name="Shape 307"/>
          <p:cNvSpPr/>
          <p:nvPr/>
        </p:nvSpPr>
        <p:spPr>
          <a:xfrm>
            <a:off x="19688173" y="12782736"/>
            <a:ext cx="3684282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2000" b="1">
                <a:solidFill>
                  <a:srgbClr val="DFA4C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Promarine</a:t>
            </a:r>
            <a:r>
              <a:rPr>
                <a:solidFill>
                  <a:srgbClr val="A7A7A7"/>
                </a:solidFill>
              </a:rPr>
              <a:t> Collagen Peptides</a:t>
            </a:r>
          </a:p>
        </p:txBody>
      </p:sp>
      <p:pic>
        <p:nvPicPr>
          <p:cNvPr id="308" name="image5.png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/>
          <p:nvPr/>
        </p:nvSpPr>
        <p:spPr>
          <a:xfrm>
            <a:off x="4998675" y="5994446"/>
            <a:ext cx="6184236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45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ЛИЦО</a:t>
            </a:r>
          </a:p>
        </p:txBody>
      </p:sp>
      <p:sp>
        <p:nvSpPr>
          <p:cNvPr id="310" name="Shape 310"/>
          <p:cNvSpPr/>
          <p:nvPr/>
        </p:nvSpPr>
        <p:spPr>
          <a:xfrm>
            <a:off x="1470664" y="8283471"/>
            <a:ext cx="6011772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Для сияющей, гладкой, увлажненной кожи</a:t>
            </a:r>
          </a:p>
        </p:txBody>
      </p:sp>
      <p:sp>
        <p:nvSpPr>
          <p:cNvPr id="311" name="Shape 311"/>
          <p:cNvSpPr/>
          <p:nvPr/>
        </p:nvSpPr>
        <p:spPr>
          <a:xfrm>
            <a:off x="1470667" y="9751303"/>
            <a:ext cx="7276808" cy="1728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 b="1">
                <a:solidFill>
                  <a:srgbClr val="C157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Замедление возрастных изменений: морщин, сухости </a:t>
            </a:r>
          </a:p>
          <a:p>
            <a:pPr>
              <a:defRPr sz="3600" b="1">
                <a:solidFill>
                  <a:srgbClr val="C157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дряблости</a:t>
            </a:r>
          </a:p>
        </p:txBody>
      </p:sp>
      <p:sp>
        <p:nvSpPr>
          <p:cNvPr id="312" name="Shape 312"/>
          <p:cNvSpPr/>
          <p:nvPr/>
        </p:nvSpPr>
        <p:spPr>
          <a:xfrm>
            <a:off x="1144585" y="5284970"/>
            <a:ext cx="2927771" cy="2203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14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</a:t>
            </a:r>
          </a:p>
        </p:txBody>
      </p:sp>
      <p:sp>
        <p:nvSpPr>
          <p:cNvPr id="313" name="Shape 313"/>
          <p:cNvSpPr/>
          <p:nvPr/>
        </p:nvSpPr>
        <p:spPr>
          <a:xfrm>
            <a:off x="12745676" y="5994446"/>
            <a:ext cx="6184236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45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ТЕЛО</a:t>
            </a:r>
          </a:p>
        </p:txBody>
      </p:sp>
      <p:sp>
        <p:nvSpPr>
          <p:cNvPr id="314" name="Shape 314"/>
          <p:cNvSpPr/>
          <p:nvPr/>
        </p:nvSpPr>
        <p:spPr>
          <a:xfrm>
            <a:off x="9217668" y="8245371"/>
            <a:ext cx="5576499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Для подтянутости </a:t>
            </a:r>
          </a:p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тонуса</a:t>
            </a:r>
          </a:p>
        </p:txBody>
      </p:sp>
      <p:sp>
        <p:nvSpPr>
          <p:cNvPr id="315" name="Shape 315"/>
          <p:cNvSpPr/>
          <p:nvPr/>
        </p:nvSpPr>
        <p:spPr>
          <a:xfrm>
            <a:off x="9217668" y="9751304"/>
            <a:ext cx="6184235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 b="1">
                <a:solidFill>
                  <a:srgbClr val="C157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Уменьшение </a:t>
            </a:r>
          </a:p>
          <a:p>
            <a:pPr>
              <a:defRPr sz="3600" b="1">
                <a:solidFill>
                  <a:srgbClr val="C157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проявлений целлюлита</a:t>
            </a:r>
          </a:p>
        </p:txBody>
      </p:sp>
      <p:sp>
        <p:nvSpPr>
          <p:cNvPr id="316" name="Shape 316"/>
          <p:cNvSpPr/>
          <p:nvPr/>
        </p:nvSpPr>
        <p:spPr>
          <a:xfrm>
            <a:off x="8993185" y="5284970"/>
            <a:ext cx="2927777" cy="2203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14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</a:t>
            </a:r>
          </a:p>
        </p:txBody>
      </p:sp>
      <p:sp>
        <p:nvSpPr>
          <p:cNvPr id="317" name="Shape 317"/>
          <p:cNvSpPr/>
          <p:nvPr/>
        </p:nvSpPr>
        <p:spPr>
          <a:xfrm>
            <a:off x="20543476" y="5668559"/>
            <a:ext cx="6184235" cy="1444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45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ВОЛОСЫ </a:t>
            </a:r>
          </a:p>
          <a:p>
            <a:pPr>
              <a:defRPr sz="45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НОГТИ</a:t>
            </a:r>
          </a:p>
        </p:txBody>
      </p:sp>
      <p:sp>
        <p:nvSpPr>
          <p:cNvPr id="318" name="Shape 318"/>
          <p:cNvSpPr/>
          <p:nvPr/>
        </p:nvSpPr>
        <p:spPr>
          <a:xfrm>
            <a:off x="17028168" y="8245371"/>
            <a:ext cx="5417154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Для блестящих волос </a:t>
            </a:r>
          </a:p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крепких ногтей</a:t>
            </a:r>
          </a:p>
        </p:txBody>
      </p:sp>
      <p:sp>
        <p:nvSpPr>
          <p:cNvPr id="319" name="Shape 319"/>
          <p:cNvSpPr/>
          <p:nvPr/>
        </p:nvSpPr>
        <p:spPr>
          <a:xfrm>
            <a:off x="17035530" y="9663562"/>
            <a:ext cx="5098463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 b="1">
                <a:solidFill>
                  <a:srgbClr val="C157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Улучшение </a:t>
            </a:r>
          </a:p>
          <a:p>
            <a:pPr>
              <a:defRPr sz="3600" b="1">
                <a:solidFill>
                  <a:srgbClr val="C157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синтеза кератина</a:t>
            </a:r>
          </a:p>
        </p:txBody>
      </p:sp>
      <p:sp>
        <p:nvSpPr>
          <p:cNvPr id="320" name="Shape 320"/>
          <p:cNvSpPr/>
          <p:nvPr/>
        </p:nvSpPr>
        <p:spPr>
          <a:xfrm>
            <a:off x="16752884" y="5284970"/>
            <a:ext cx="2927777" cy="2203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14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/>
        </p:nvSpPr>
        <p:spPr>
          <a:xfrm>
            <a:off x="-305199" y="-114300"/>
            <a:ext cx="24740000" cy="14175980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pic>
        <p:nvPicPr>
          <p:cNvPr id="323" name="image25.png"/>
          <p:cNvPicPr>
            <a:picLocks noChangeAspect="1"/>
          </p:cNvPicPr>
          <p:nvPr/>
        </p:nvPicPr>
        <p:blipFill>
          <a:blip r:embed="rId2"/>
          <a:srcRect r="44715" b="13811"/>
          <a:stretch>
            <a:fillRect/>
          </a:stretch>
        </p:blipFill>
        <p:spPr>
          <a:xfrm rot="16200000" flipH="1">
            <a:off x="-376060" y="-549522"/>
            <a:ext cx="14386795" cy="14853679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Shape 324"/>
          <p:cNvSpPr/>
          <p:nvPr/>
        </p:nvSpPr>
        <p:spPr>
          <a:xfrm>
            <a:off x="19688173" y="12782735"/>
            <a:ext cx="3684282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2000" b="1">
                <a:solidFill>
                  <a:srgbClr val="DFA4C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Promarine</a:t>
            </a:r>
            <a:r>
              <a:rPr>
                <a:solidFill>
                  <a:srgbClr val="A7A7A7"/>
                </a:solidFill>
              </a:rPr>
              <a:t> Collagen Peptides</a:t>
            </a:r>
          </a:p>
        </p:txBody>
      </p:sp>
      <p:sp>
        <p:nvSpPr>
          <p:cNvPr id="325" name="Shape 325"/>
          <p:cNvSpPr/>
          <p:nvPr/>
        </p:nvSpPr>
        <p:spPr>
          <a:xfrm>
            <a:off x="16482068" y="6351582"/>
            <a:ext cx="8981686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удобство приема</a:t>
            </a:r>
          </a:p>
        </p:txBody>
      </p:sp>
      <p:sp>
        <p:nvSpPr>
          <p:cNvPr id="326" name="Shape 326"/>
          <p:cNvSpPr/>
          <p:nvPr/>
        </p:nvSpPr>
        <p:spPr>
          <a:xfrm>
            <a:off x="16482068" y="2171792"/>
            <a:ext cx="8981686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точность дозировки</a:t>
            </a:r>
          </a:p>
        </p:txBody>
      </p:sp>
      <p:sp>
        <p:nvSpPr>
          <p:cNvPr id="327" name="Shape 327"/>
          <p:cNvSpPr/>
          <p:nvPr/>
        </p:nvSpPr>
        <p:spPr>
          <a:xfrm>
            <a:off x="16482068" y="10518671"/>
            <a:ext cx="6273411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легкое усвоение</a:t>
            </a:r>
          </a:p>
        </p:txBody>
      </p:sp>
      <p:sp>
        <p:nvSpPr>
          <p:cNvPr id="328" name="Shape 328"/>
          <p:cNvSpPr/>
          <p:nvPr/>
        </p:nvSpPr>
        <p:spPr>
          <a:xfrm flipH="1">
            <a:off x="14246618" y="4084770"/>
            <a:ext cx="4" cy="9649771"/>
          </a:xfrm>
          <a:prstGeom prst="line">
            <a:avLst/>
          </a:prstGeom>
          <a:ln w="762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29" name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090" y="12732639"/>
            <a:ext cx="1738685" cy="304614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Shape 330"/>
          <p:cNvSpPr/>
          <p:nvPr/>
        </p:nvSpPr>
        <p:spPr>
          <a:xfrm>
            <a:off x="1396999" y="1843103"/>
            <a:ext cx="9325766" cy="1993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13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ЖИДКИЙ.</a:t>
            </a:r>
          </a:p>
        </p:txBody>
      </p:sp>
      <p:sp>
        <p:nvSpPr>
          <p:cNvPr id="331" name="Shape 331"/>
          <p:cNvSpPr/>
          <p:nvPr/>
        </p:nvSpPr>
        <p:spPr>
          <a:xfrm>
            <a:off x="1462085" y="4342226"/>
            <a:ext cx="9195594" cy="2105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45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Взболтай, открой </a:t>
            </a:r>
          </a:p>
          <a:p>
            <a:pPr>
              <a:defRPr sz="45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сделай глоток — </a:t>
            </a:r>
          </a:p>
          <a:p>
            <a:pPr>
              <a:defRPr sz="45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все просто!</a:t>
            </a:r>
          </a:p>
        </p:txBody>
      </p:sp>
      <p:grpSp>
        <p:nvGrpSpPr>
          <p:cNvPr id="334" name="Group 334"/>
          <p:cNvGrpSpPr/>
          <p:nvPr/>
        </p:nvGrpSpPr>
        <p:grpSpPr>
          <a:xfrm>
            <a:off x="12623796" y="5059416"/>
            <a:ext cx="3245651" cy="3245651"/>
            <a:chOff x="0" y="0"/>
            <a:chExt cx="3245649" cy="3245649"/>
          </a:xfrm>
        </p:grpSpPr>
        <p:sp>
          <p:nvSpPr>
            <p:cNvPr id="332" name="Shape 332"/>
            <p:cNvSpPr/>
            <p:nvPr/>
          </p:nvSpPr>
          <p:spPr>
            <a:xfrm>
              <a:off x="-1" y="-1"/>
              <a:ext cx="3245650" cy="324565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C15799"/>
              </a:solidFill>
              <a:prstDash val="solid"/>
              <a:round/>
            </a:ln>
            <a:effectLst/>
          </p:spPr>
          <p:txBody>
            <a:bodyPr wrap="square" lIns="71433" tIns="71433" rIns="71433" bIns="71433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endParaRPr/>
            </a:p>
          </p:txBody>
        </p:sp>
        <p:pic>
          <p:nvPicPr>
            <p:cNvPr id="333" name="image2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994" y="667645"/>
              <a:ext cx="2307658" cy="20840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7" name="Group 337"/>
          <p:cNvGrpSpPr/>
          <p:nvPr/>
        </p:nvGrpSpPr>
        <p:grpSpPr>
          <a:xfrm>
            <a:off x="12623796" y="879624"/>
            <a:ext cx="3245651" cy="3245654"/>
            <a:chOff x="0" y="-1"/>
            <a:chExt cx="3245649" cy="3245652"/>
          </a:xfrm>
        </p:grpSpPr>
        <p:sp>
          <p:nvSpPr>
            <p:cNvPr id="335" name="Shape 335"/>
            <p:cNvSpPr/>
            <p:nvPr/>
          </p:nvSpPr>
          <p:spPr>
            <a:xfrm>
              <a:off x="-1" y="-2"/>
              <a:ext cx="3245650" cy="3245654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C15799"/>
              </a:solidFill>
              <a:prstDash val="solid"/>
              <a:round/>
            </a:ln>
            <a:effectLst/>
          </p:spPr>
          <p:txBody>
            <a:bodyPr wrap="square" lIns="71433" tIns="71433" rIns="71433" bIns="71433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endParaRPr/>
            </a:p>
          </p:txBody>
        </p:sp>
        <p:pic>
          <p:nvPicPr>
            <p:cNvPr id="336" name="image27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3577" y="528619"/>
              <a:ext cx="1243292" cy="2112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0" name="Group 340"/>
          <p:cNvGrpSpPr/>
          <p:nvPr/>
        </p:nvGrpSpPr>
        <p:grpSpPr>
          <a:xfrm>
            <a:off x="12623796" y="9239206"/>
            <a:ext cx="3245651" cy="3245651"/>
            <a:chOff x="0" y="0"/>
            <a:chExt cx="3245649" cy="3245649"/>
          </a:xfrm>
        </p:grpSpPr>
        <p:sp>
          <p:nvSpPr>
            <p:cNvPr id="338" name="Shape 338"/>
            <p:cNvSpPr/>
            <p:nvPr/>
          </p:nvSpPr>
          <p:spPr>
            <a:xfrm>
              <a:off x="-1" y="-1"/>
              <a:ext cx="3245650" cy="324565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C15799"/>
              </a:solidFill>
              <a:prstDash val="solid"/>
              <a:round/>
            </a:ln>
            <a:effectLst/>
          </p:spPr>
          <p:txBody>
            <a:bodyPr wrap="square" lIns="71433" tIns="71433" rIns="71433" bIns="71433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endParaRPr/>
            </a:p>
          </p:txBody>
        </p:sp>
        <p:pic>
          <p:nvPicPr>
            <p:cNvPr id="339" name="image28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9034" y="524510"/>
              <a:ext cx="1918379" cy="20950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/>
        </p:nvSpPr>
        <p:spPr>
          <a:xfrm>
            <a:off x="-305199" y="-114300"/>
            <a:ext cx="24740000" cy="14175980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pic>
        <p:nvPicPr>
          <p:cNvPr id="343" name="image29.png"/>
          <p:cNvPicPr>
            <a:picLocks noChangeAspect="1"/>
          </p:cNvPicPr>
          <p:nvPr/>
        </p:nvPicPr>
        <p:blipFill>
          <a:blip r:embed="rId3"/>
          <a:srcRect l="1021" t="17107" r="4153" b="21537"/>
          <a:stretch>
            <a:fillRect/>
          </a:stretch>
        </p:blipFill>
        <p:spPr>
          <a:xfrm rot="20944997">
            <a:off x="-1809796" y="-1477444"/>
            <a:ext cx="17220804" cy="16818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91" y="0"/>
                </a:moveTo>
                <a:lnTo>
                  <a:pt x="0" y="18004"/>
                </a:lnTo>
                <a:lnTo>
                  <a:pt x="18209" y="21600"/>
                </a:lnTo>
                <a:lnTo>
                  <a:pt x="21600" y="3596"/>
                </a:lnTo>
                <a:lnTo>
                  <a:pt x="3391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44" name="Shape 344"/>
          <p:cNvSpPr/>
          <p:nvPr/>
        </p:nvSpPr>
        <p:spPr>
          <a:xfrm>
            <a:off x="1396999" y="4383106"/>
            <a:ext cx="9325766" cy="1993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13000" b="1">
                <a:solidFill>
                  <a:srgbClr val="803A6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МОРСКОЙ.</a:t>
            </a:r>
          </a:p>
        </p:txBody>
      </p:sp>
      <p:sp>
        <p:nvSpPr>
          <p:cNvPr id="345" name="Shape 345"/>
          <p:cNvSpPr/>
          <p:nvPr/>
        </p:nvSpPr>
        <p:spPr>
          <a:xfrm>
            <a:off x="1462084" y="6933027"/>
            <a:ext cx="9513404" cy="2105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4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Из всех видов коллагена мы выбрали тот, что лучше всего усваивается организмом.</a:t>
            </a:r>
          </a:p>
        </p:txBody>
      </p:sp>
      <p:sp>
        <p:nvSpPr>
          <p:cNvPr id="346" name="Shape 346"/>
          <p:cNvSpPr/>
          <p:nvPr/>
        </p:nvSpPr>
        <p:spPr>
          <a:xfrm>
            <a:off x="16482068" y="1638392"/>
            <a:ext cx="8981686" cy="1728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Подходит для людей разных вероисповеданий, в том числе мусульман.</a:t>
            </a:r>
          </a:p>
        </p:txBody>
      </p:sp>
      <p:sp>
        <p:nvSpPr>
          <p:cNvPr id="347" name="Shape 347"/>
          <p:cNvSpPr/>
          <p:nvPr/>
        </p:nvSpPr>
        <p:spPr>
          <a:xfrm>
            <a:off x="16482068" y="6351582"/>
            <a:ext cx="8981686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Подходит для пескетарианцев*.</a:t>
            </a:r>
          </a:p>
        </p:txBody>
      </p:sp>
      <p:sp>
        <p:nvSpPr>
          <p:cNvPr id="348" name="Shape 348"/>
          <p:cNvSpPr/>
          <p:nvPr/>
        </p:nvSpPr>
        <p:spPr>
          <a:xfrm>
            <a:off x="16482068" y="9464571"/>
            <a:ext cx="6273411" cy="2794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Не несет риска заражения опасными заболеваниями </a:t>
            </a:r>
            <a:r>
              <a:rPr i="1"/>
              <a:t>(например, коровьим бешенством или птичьим гриппом).</a:t>
            </a:r>
          </a:p>
        </p:txBody>
      </p:sp>
      <p:sp>
        <p:nvSpPr>
          <p:cNvPr id="349" name="Shape 349"/>
          <p:cNvSpPr/>
          <p:nvPr/>
        </p:nvSpPr>
        <p:spPr>
          <a:xfrm flipH="1">
            <a:off x="14246618" y="-344666"/>
            <a:ext cx="6" cy="14104612"/>
          </a:xfrm>
          <a:prstGeom prst="line">
            <a:avLst/>
          </a:prstGeom>
          <a:ln w="762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50" name="imag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090" y="12732639"/>
            <a:ext cx="1738685" cy="3046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Group 353"/>
          <p:cNvGrpSpPr/>
          <p:nvPr/>
        </p:nvGrpSpPr>
        <p:grpSpPr>
          <a:xfrm>
            <a:off x="12623796" y="9239206"/>
            <a:ext cx="3245651" cy="3245651"/>
            <a:chOff x="0" y="0"/>
            <a:chExt cx="3245649" cy="3245649"/>
          </a:xfrm>
        </p:grpSpPr>
        <p:sp>
          <p:nvSpPr>
            <p:cNvPr id="351" name="Shape 351"/>
            <p:cNvSpPr/>
            <p:nvPr/>
          </p:nvSpPr>
          <p:spPr>
            <a:xfrm>
              <a:off x="-1" y="-1"/>
              <a:ext cx="3245650" cy="324565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C15799"/>
              </a:solidFill>
              <a:prstDash val="solid"/>
              <a:round/>
            </a:ln>
            <a:effectLst/>
          </p:spPr>
          <p:txBody>
            <a:bodyPr wrap="square" lIns="71433" tIns="71433" rIns="71433" bIns="71433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endParaRPr/>
            </a:p>
          </p:txBody>
        </p:sp>
        <p:pic>
          <p:nvPicPr>
            <p:cNvPr id="352" name="image30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9338" y="732440"/>
              <a:ext cx="1617771" cy="19077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6" name="Group 356"/>
          <p:cNvGrpSpPr/>
          <p:nvPr/>
        </p:nvGrpSpPr>
        <p:grpSpPr>
          <a:xfrm>
            <a:off x="12623796" y="879624"/>
            <a:ext cx="3245651" cy="3245654"/>
            <a:chOff x="0" y="-1"/>
            <a:chExt cx="3245649" cy="3245652"/>
          </a:xfrm>
        </p:grpSpPr>
        <p:sp>
          <p:nvSpPr>
            <p:cNvPr id="354" name="Shape 354"/>
            <p:cNvSpPr/>
            <p:nvPr/>
          </p:nvSpPr>
          <p:spPr>
            <a:xfrm>
              <a:off x="-1" y="-2"/>
              <a:ext cx="3245650" cy="3245654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C15799"/>
              </a:solidFill>
              <a:prstDash val="solid"/>
              <a:round/>
            </a:ln>
            <a:effectLst/>
          </p:spPr>
          <p:txBody>
            <a:bodyPr wrap="square" lIns="71433" tIns="71433" rIns="71433" bIns="71433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endParaRPr/>
            </a:p>
          </p:txBody>
        </p:sp>
        <p:pic>
          <p:nvPicPr>
            <p:cNvPr id="355" name="image3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6658" y="676530"/>
              <a:ext cx="1892331" cy="18925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9" name="Group 359"/>
          <p:cNvGrpSpPr/>
          <p:nvPr/>
        </p:nvGrpSpPr>
        <p:grpSpPr>
          <a:xfrm>
            <a:off x="12623796" y="5059416"/>
            <a:ext cx="3245651" cy="3245651"/>
            <a:chOff x="0" y="0"/>
            <a:chExt cx="3245649" cy="3245649"/>
          </a:xfrm>
        </p:grpSpPr>
        <p:sp>
          <p:nvSpPr>
            <p:cNvPr id="357" name="Shape 357"/>
            <p:cNvSpPr/>
            <p:nvPr/>
          </p:nvSpPr>
          <p:spPr>
            <a:xfrm>
              <a:off x="-1" y="-1"/>
              <a:ext cx="3245650" cy="324565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C15799"/>
              </a:solidFill>
              <a:prstDash val="solid"/>
              <a:round/>
            </a:ln>
            <a:effectLst/>
          </p:spPr>
          <p:txBody>
            <a:bodyPr wrap="square" lIns="71433" tIns="71433" rIns="71433" bIns="71433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endParaRPr/>
            </a:p>
          </p:txBody>
        </p:sp>
        <p:pic>
          <p:nvPicPr>
            <p:cNvPr id="358" name="image32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8805" y="728048"/>
              <a:ext cx="1789639" cy="1789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0" name="Shape 360"/>
          <p:cNvSpPr/>
          <p:nvPr/>
        </p:nvSpPr>
        <p:spPr>
          <a:xfrm>
            <a:off x="19688173" y="12782735"/>
            <a:ext cx="3684282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2000" b="1">
                <a:solidFill>
                  <a:srgbClr val="DFA4C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Promarine</a:t>
            </a:r>
            <a:r>
              <a:rPr>
                <a:solidFill>
                  <a:srgbClr val="A7A7A7"/>
                </a:solidFill>
              </a:rPr>
              <a:t> Collagen Peptides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/>
        </p:nvSpPr>
        <p:spPr>
          <a:xfrm>
            <a:off x="-305199" y="-177800"/>
            <a:ext cx="24740000" cy="14175980"/>
          </a:xfrm>
          <a:prstGeom prst="rect">
            <a:avLst/>
          </a:prstGeom>
          <a:solidFill>
            <a:srgbClr val="F7EEF9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365" name="Shape 365"/>
          <p:cNvSpPr/>
          <p:nvPr/>
        </p:nvSpPr>
        <p:spPr>
          <a:xfrm>
            <a:off x="19688173" y="12782736"/>
            <a:ext cx="3684282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2000" b="1">
                <a:solidFill>
                  <a:srgbClr val="DFA4C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Promarine</a:t>
            </a:r>
            <a:r>
              <a:rPr>
                <a:solidFill>
                  <a:srgbClr val="A7A7A7"/>
                </a:solidFill>
              </a:rPr>
              <a:t> Collagen Peptides</a:t>
            </a:r>
          </a:p>
        </p:txBody>
      </p:sp>
      <p:pic>
        <p:nvPicPr>
          <p:cNvPr id="366" name="image5.png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Shape 367"/>
          <p:cNvSpPr/>
          <p:nvPr/>
        </p:nvSpPr>
        <p:spPr>
          <a:xfrm>
            <a:off x="1462086" y="5237245"/>
            <a:ext cx="11552743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4500" b="1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Максимально биодоступная форма.</a:t>
            </a:r>
          </a:p>
        </p:txBody>
      </p:sp>
      <p:sp>
        <p:nvSpPr>
          <p:cNvPr id="368" name="Shape 368"/>
          <p:cNvSpPr/>
          <p:nvPr/>
        </p:nvSpPr>
        <p:spPr>
          <a:xfrm>
            <a:off x="1496067" y="6483865"/>
            <a:ext cx="8981683" cy="4395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 продукте содержатся </a:t>
            </a:r>
            <a:r>
              <a:rPr b="1">
                <a:solidFill>
                  <a:srgbClr val="C15799"/>
                </a:solidFill>
              </a:rPr>
              <a:t>пептиды </a:t>
            </a:r>
            <a:r>
              <a:t> </a:t>
            </a:r>
            <a:r>
              <a:rPr b="1">
                <a:solidFill>
                  <a:srgbClr val="C15799"/>
                </a:solidFill>
              </a:rPr>
              <a:t>коллагена. </a:t>
            </a:r>
            <a:r>
              <a:t>Их получают путем поэтапного расщепления (гидролиза) большой молекулы коллагена </a:t>
            </a:r>
          </a:p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на составные части.</a:t>
            </a:r>
          </a:p>
          <a:p>
            <a:pPr>
              <a:defRPr sz="36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 sz="3600" b="1">
                <a:solidFill>
                  <a:srgbClr val="C157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Чем меньше </a:t>
            </a:r>
            <a:r>
              <a:rPr b="0">
                <a:solidFill>
                  <a:srgbClr val="545454"/>
                </a:solidFill>
              </a:rPr>
              <a:t>молекула вещества, </a:t>
            </a:r>
          </a:p>
          <a:p>
            <a:pPr>
              <a:defRPr sz="3600" b="1">
                <a:solidFill>
                  <a:srgbClr val="C157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тем легче </a:t>
            </a:r>
            <a:r>
              <a:rPr b="0">
                <a:solidFill>
                  <a:srgbClr val="545454"/>
                </a:solidFill>
              </a:rPr>
              <a:t>она усваивается.</a:t>
            </a:r>
          </a:p>
        </p:txBody>
      </p:sp>
      <p:sp>
        <p:nvSpPr>
          <p:cNvPr id="369" name="Shape 369"/>
          <p:cNvSpPr/>
          <p:nvPr/>
        </p:nvSpPr>
        <p:spPr>
          <a:xfrm>
            <a:off x="14316619" y="-651720"/>
            <a:ext cx="6" cy="7339112"/>
          </a:xfrm>
          <a:prstGeom prst="line">
            <a:avLst/>
          </a:prstGeom>
          <a:ln w="635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0" name="Shape 370"/>
          <p:cNvSpPr/>
          <p:nvPr/>
        </p:nvSpPr>
        <p:spPr>
          <a:xfrm>
            <a:off x="11296304" y="5661102"/>
            <a:ext cx="6040641" cy="6040642"/>
          </a:xfrm>
          <a:prstGeom prst="ellipse">
            <a:avLst/>
          </a:prstGeom>
          <a:solidFill>
            <a:srgbClr val="E7DAEC"/>
          </a:solidFill>
          <a:ln w="63500">
            <a:solidFill>
              <a:srgbClr val="FFFFFF"/>
            </a:solidFill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pic>
        <p:nvPicPr>
          <p:cNvPr id="371" name="image3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0045" y="6183786"/>
            <a:ext cx="4655915" cy="4817472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Shape 372"/>
          <p:cNvSpPr/>
          <p:nvPr/>
        </p:nvSpPr>
        <p:spPr>
          <a:xfrm>
            <a:off x="1396999" y="2020907"/>
            <a:ext cx="19509084" cy="1993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13000" b="1">
                <a:solidFill>
                  <a:srgbClr val="C157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ГИДРОЛИЗОВАННЫЙ.*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/>
          <p:nvPr/>
        </p:nvSpPr>
        <p:spPr>
          <a:xfrm>
            <a:off x="-305199" y="-177800"/>
            <a:ext cx="24740000" cy="14175980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377" name="Shape 377"/>
          <p:cNvSpPr/>
          <p:nvPr/>
        </p:nvSpPr>
        <p:spPr>
          <a:xfrm flipH="1" flipV="1">
            <a:off x="7505303" y="9614096"/>
            <a:ext cx="11583722" cy="6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8" name="Shape 378"/>
          <p:cNvSpPr/>
          <p:nvPr/>
        </p:nvSpPr>
        <p:spPr>
          <a:xfrm>
            <a:off x="19688173" y="12782736"/>
            <a:ext cx="3684282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2000" b="1">
                <a:solidFill>
                  <a:srgbClr val="DFA4C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Promarine</a:t>
            </a:r>
            <a:r>
              <a:rPr>
                <a:solidFill>
                  <a:srgbClr val="A7A7A7"/>
                </a:solidFill>
              </a:rPr>
              <a:t> Collagen Peptides</a:t>
            </a:r>
          </a:p>
        </p:txBody>
      </p:sp>
      <p:pic>
        <p:nvPicPr>
          <p:cNvPr id="379" name="image5.png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Shape 380"/>
          <p:cNvSpPr/>
          <p:nvPr/>
        </p:nvSpPr>
        <p:spPr>
          <a:xfrm>
            <a:off x="1462084" y="2544702"/>
            <a:ext cx="9513404" cy="1444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4500" b="1">
                <a:solidFill>
                  <a:srgbClr val="C157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Негидролизованный</a:t>
            </a:r>
            <a:r>
              <a:rPr>
                <a:solidFill>
                  <a:srgbClr val="545454"/>
                </a:solidFill>
              </a:rPr>
              <a:t> </a:t>
            </a:r>
          </a:p>
          <a:p>
            <a:pPr>
              <a:defRPr sz="45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коллаген</a:t>
            </a:r>
          </a:p>
        </p:txBody>
      </p:sp>
      <p:sp>
        <p:nvSpPr>
          <p:cNvPr id="381" name="Shape 381"/>
          <p:cNvSpPr/>
          <p:nvPr/>
        </p:nvSpPr>
        <p:spPr>
          <a:xfrm>
            <a:off x="1490351" y="4484063"/>
            <a:ext cx="7145547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Молекулярная масса</a:t>
            </a:r>
          </a:p>
        </p:txBody>
      </p:sp>
      <p:sp>
        <p:nvSpPr>
          <p:cNvPr id="382" name="Shape 382"/>
          <p:cNvSpPr/>
          <p:nvPr/>
        </p:nvSpPr>
        <p:spPr>
          <a:xfrm>
            <a:off x="1490351" y="5269136"/>
            <a:ext cx="7145547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spcBef>
                <a:spcPts val="1600"/>
              </a:spcBef>
              <a:defRPr sz="36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= 300-360 кДа</a:t>
            </a:r>
          </a:p>
        </p:txBody>
      </p:sp>
      <p:sp>
        <p:nvSpPr>
          <p:cNvPr id="383" name="Shape 383"/>
          <p:cNvSpPr/>
          <p:nvPr/>
        </p:nvSpPr>
        <p:spPr>
          <a:xfrm>
            <a:off x="9348785" y="2552587"/>
            <a:ext cx="6108120" cy="2105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4500" b="1">
                <a:solidFill>
                  <a:srgbClr val="C157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Частично гидролизованный</a:t>
            </a:r>
            <a:r>
              <a:rPr>
                <a:solidFill>
                  <a:srgbClr val="545454"/>
                </a:solidFill>
              </a:rPr>
              <a:t> коллаген (желатин)</a:t>
            </a:r>
          </a:p>
        </p:txBody>
      </p:sp>
      <p:sp>
        <p:nvSpPr>
          <p:cNvPr id="384" name="Shape 384"/>
          <p:cNvSpPr/>
          <p:nvPr/>
        </p:nvSpPr>
        <p:spPr>
          <a:xfrm>
            <a:off x="9368062" y="5293457"/>
            <a:ext cx="7145551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Молекулярная масса</a:t>
            </a:r>
          </a:p>
        </p:txBody>
      </p:sp>
      <p:sp>
        <p:nvSpPr>
          <p:cNvPr id="385" name="Shape 385"/>
          <p:cNvSpPr/>
          <p:nvPr/>
        </p:nvSpPr>
        <p:spPr>
          <a:xfrm>
            <a:off x="9368062" y="6078530"/>
            <a:ext cx="7145551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spcBef>
                <a:spcPts val="1600"/>
              </a:spcBef>
              <a:defRPr sz="36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= 20-220 кДа</a:t>
            </a:r>
          </a:p>
        </p:txBody>
      </p:sp>
      <p:sp>
        <p:nvSpPr>
          <p:cNvPr id="386" name="Shape 386"/>
          <p:cNvSpPr/>
          <p:nvPr/>
        </p:nvSpPr>
        <p:spPr>
          <a:xfrm>
            <a:off x="16245935" y="2538015"/>
            <a:ext cx="7318487" cy="238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4500" b="1">
                <a:solidFill>
                  <a:srgbClr val="C157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Пептиды коллагена</a:t>
            </a:r>
            <a:r>
              <a:rPr>
                <a:solidFill>
                  <a:srgbClr val="545454"/>
                </a:solidFill>
              </a:rPr>
              <a:t> </a:t>
            </a:r>
            <a:r>
              <a:rPr sz="3600">
                <a:solidFill>
                  <a:srgbClr val="545454"/>
                </a:solidFill>
              </a:rPr>
              <a:t>(низкомолекулярный, полностью гидролизованный коллаген)</a:t>
            </a:r>
          </a:p>
        </p:txBody>
      </p:sp>
      <p:sp>
        <p:nvSpPr>
          <p:cNvPr id="387" name="Shape 387"/>
          <p:cNvSpPr/>
          <p:nvPr/>
        </p:nvSpPr>
        <p:spPr>
          <a:xfrm>
            <a:off x="16332404" y="5685994"/>
            <a:ext cx="7145551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Молекулярная масса</a:t>
            </a:r>
          </a:p>
        </p:txBody>
      </p:sp>
      <p:sp>
        <p:nvSpPr>
          <p:cNvPr id="388" name="Shape 388"/>
          <p:cNvSpPr/>
          <p:nvPr/>
        </p:nvSpPr>
        <p:spPr>
          <a:xfrm>
            <a:off x="16332404" y="6471068"/>
            <a:ext cx="7145551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spcBef>
                <a:spcPts val="1600"/>
              </a:spcBef>
              <a:defRPr sz="36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= 0,5-15 кДа*</a:t>
            </a:r>
          </a:p>
        </p:txBody>
      </p:sp>
      <p:grpSp>
        <p:nvGrpSpPr>
          <p:cNvPr id="391" name="Group 391"/>
          <p:cNvGrpSpPr/>
          <p:nvPr/>
        </p:nvGrpSpPr>
        <p:grpSpPr>
          <a:xfrm>
            <a:off x="527509" y="6144141"/>
            <a:ext cx="7571603" cy="6912572"/>
            <a:chOff x="187" y="0"/>
            <a:chExt cx="7571602" cy="6912571"/>
          </a:xfrm>
        </p:grpSpPr>
        <p:sp>
          <p:nvSpPr>
            <p:cNvPr id="389" name="Shape 389"/>
            <p:cNvSpPr/>
            <p:nvPr/>
          </p:nvSpPr>
          <p:spPr>
            <a:xfrm>
              <a:off x="329271" y="0"/>
              <a:ext cx="6912583" cy="6912572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3" tIns="71433" rIns="71433" bIns="71433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endParaRPr/>
            </a:p>
          </p:txBody>
        </p:sp>
        <p:pic>
          <p:nvPicPr>
            <p:cNvPr id="390" name="image34.png"/>
            <p:cNvPicPr>
              <a:picLocks noChangeAspect="1"/>
            </p:cNvPicPr>
            <p:nvPr/>
          </p:nvPicPr>
          <p:blipFill>
            <a:blip r:embed="rId4"/>
            <a:srcRect l="19990" t="1" r="17825"/>
            <a:stretch>
              <a:fillRect/>
            </a:stretch>
          </p:blipFill>
          <p:spPr>
            <a:xfrm>
              <a:off x="187" y="2784778"/>
              <a:ext cx="7571604" cy="1370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extrusionOk="0">
                  <a:moveTo>
                    <a:pt x="176" y="0"/>
                  </a:moveTo>
                  <a:cubicBezTo>
                    <a:pt x="-59" y="7137"/>
                    <a:pt x="-59" y="14463"/>
                    <a:pt x="176" y="21600"/>
                  </a:cubicBezTo>
                  <a:lnTo>
                    <a:pt x="21306" y="21600"/>
                  </a:lnTo>
                  <a:cubicBezTo>
                    <a:pt x="21541" y="14463"/>
                    <a:pt x="21541" y="7137"/>
                    <a:pt x="21306" y="0"/>
                  </a:cubicBezTo>
                  <a:lnTo>
                    <a:pt x="176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394" name="Group 394"/>
          <p:cNvGrpSpPr/>
          <p:nvPr/>
        </p:nvGrpSpPr>
        <p:grpSpPr>
          <a:xfrm>
            <a:off x="9070204" y="7224724"/>
            <a:ext cx="6063438" cy="4730528"/>
            <a:chOff x="149" y="0"/>
            <a:chExt cx="6063437" cy="4730527"/>
          </a:xfrm>
        </p:grpSpPr>
        <p:sp>
          <p:nvSpPr>
            <p:cNvPr id="392" name="Shape 392"/>
            <p:cNvSpPr/>
            <p:nvPr/>
          </p:nvSpPr>
          <p:spPr>
            <a:xfrm>
              <a:off x="665797" y="0"/>
              <a:ext cx="4730529" cy="4730528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3" tIns="71433" rIns="71433" bIns="71433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endParaRPr/>
            </a:p>
          </p:txBody>
        </p:sp>
        <p:pic>
          <p:nvPicPr>
            <p:cNvPr id="393" name="image35.png"/>
            <p:cNvPicPr>
              <a:picLocks noChangeAspect="1"/>
            </p:cNvPicPr>
            <p:nvPr/>
          </p:nvPicPr>
          <p:blipFill>
            <a:blip r:embed="rId5"/>
            <a:srcRect l="14480" r="20865" b="9"/>
            <a:stretch>
              <a:fillRect/>
            </a:stretch>
          </p:blipFill>
          <p:spPr>
            <a:xfrm>
              <a:off x="149" y="1761187"/>
              <a:ext cx="6063439" cy="1737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7" h="21600" extrusionOk="0">
                  <a:moveTo>
                    <a:pt x="228" y="0"/>
                  </a:moveTo>
                  <a:cubicBezTo>
                    <a:pt x="-197" y="7176"/>
                    <a:pt x="-29" y="14705"/>
                    <a:pt x="732" y="21600"/>
                  </a:cubicBezTo>
                  <a:lnTo>
                    <a:pt x="20473" y="21600"/>
                  </a:lnTo>
                  <a:cubicBezTo>
                    <a:pt x="21234" y="14705"/>
                    <a:pt x="21403" y="7176"/>
                    <a:pt x="20978" y="0"/>
                  </a:cubicBezTo>
                  <a:lnTo>
                    <a:pt x="228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395" name="Shape 395"/>
          <p:cNvSpPr/>
          <p:nvPr/>
        </p:nvSpPr>
        <p:spPr>
          <a:xfrm>
            <a:off x="18156194" y="8242496"/>
            <a:ext cx="2743409" cy="274340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pic>
        <p:nvPicPr>
          <p:cNvPr id="396" name="image36.png"/>
          <p:cNvPicPr>
            <a:picLocks noChangeAspect="1"/>
          </p:cNvPicPr>
          <p:nvPr/>
        </p:nvPicPr>
        <p:blipFill>
          <a:blip r:embed="rId6"/>
          <a:srcRect l="29129" t="4"/>
          <a:stretch>
            <a:fillRect/>
          </a:stretch>
        </p:blipFill>
        <p:spPr>
          <a:xfrm>
            <a:off x="17864488" y="8656835"/>
            <a:ext cx="3355680" cy="1914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76" h="21600" extrusionOk="0">
                <a:moveTo>
                  <a:pt x="1574" y="0"/>
                </a:moveTo>
                <a:cubicBezTo>
                  <a:pt x="-524" y="6613"/>
                  <a:pt x="-524" y="14987"/>
                  <a:pt x="1574" y="21600"/>
                </a:cubicBezTo>
                <a:lnTo>
                  <a:pt x="19852" y="21600"/>
                </a:lnTo>
                <a:cubicBezTo>
                  <a:pt x="20406" y="19854"/>
                  <a:pt x="20815" y="17990"/>
                  <a:pt x="21076" y="16061"/>
                </a:cubicBezTo>
                <a:lnTo>
                  <a:pt x="21076" y="5534"/>
                </a:lnTo>
                <a:cubicBezTo>
                  <a:pt x="20815" y="3607"/>
                  <a:pt x="20406" y="1745"/>
                  <a:pt x="19852" y="0"/>
                </a:cubicBezTo>
                <a:lnTo>
                  <a:pt x="1574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97" name="Shape 397"/>
          <p:cNvSpPr/>
          <p:nvPr/>
        </p:nvSpPr>
        <p:spPr>
          <a:xfrm flipH="1">
            <a:off x="8546703" y="2083385"/>
            <a:ext cx="6" cy="11276427"/>
          </a:xfrm>
          <a:prstGeom prst="line">
            <a:avLst/>
          </a:prstGeom>
          <a:ln w="1143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98" name="Shape 398"/>
          <p:cNvSpPr/>
          <p:nvPr/>
        </p:nvSpPr>
        <p:spPr>
          <a:xfrm flipH="1">
            <a:off x="15633304" y="2083385"/>
            <a:ext cx="6" cy="11276427"/>
          </a:xfrm>
          <a:prstGeom prst="line">
            <a:avLst/>
          </a:prstGeom>
          <a:ln w="1143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99" name="Shape 399"/>
          <p:cNvSpPr/>
          <p:nvPr/>
        </p:nvSpPr>
        <p:spPr>
          <a:xfrm>
            <a:off x="1398585" y="465649"/>
            <a:ext cx="2927771" cy="220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14500" b="1">
                <a:solidFill>
                  <a:srgbClr val="C8A87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01</a:t>
            </a:r>
          </a:p>
        </p:txBody>
      </p:sp>
      <p:sp>
        <p:nvSpPr>
          <p:cNvPr id="400" name="Shape 400"/>
          <p:cNvSpPr/>
          <p:nvPr/>
        </p:nvSpPr>
        <p:spPr>
          <a:xfrm>
            <a:off x="9214539" y="465649"/>
            <a:ext cx="2927771" cy="220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14500" b="1">
                <a:solidFill>
                  <a:srgbClr val="C8A87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02</a:t>
            </a:r>
          </a:p>
        </p:txBody>
      </p:sp>
      <p:sp>
        <p:nvSpPr>
          <p:cNvPr id="401" name="Shape 401"/>
          <p:cNvSpPr/>
          <p:nvPr/>
        </p:nvSpPr>
        <p:spPr>
          <a:xfrm>
            <a:off x="16178158" y="465649"/>
            <a:ext cx="2927776" cy="220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14500" b="1">
                <a:solidFill>
                  <a:srgbClr val="C8A87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03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8904188" y="-177800"/>
            <a:ext cx="15530614" cy="14175980"/>
          </a:xfrm>
          <a:prstGeom prst="rect">
            <a:avLst/>
          </a:prstGeom>
          <a:solidFill>
            <a:srgbClr val="F5F1FF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pic>
        <p:nvPicPr>
          <p:cNvPr id="26" name="image3.png"/>
          <p:cNvPicPr>
            <a:picLocks noChangeAspect="1"/>
          </p:cNvPicPr>
          <p:nvPr/>
        </p:nvPicPr>
        <p:blipFill>
          <a:blip r:embed="rId3"/>
          <a:srcRect r="27041"/>
          <a:stretch>
            <a:fillRect/>
          </a:stretch>
        </p:blipFill>
        <p:spPr>
          <a:xfrm flipH="1">
            <a:off x="-240416" y="0"/>
            <a:ext cx="16224945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hape 27"/>
          <p:cNvSpPr/>
          <p:nvPr/>
        </p:nvSpPr>
        <p:spPr>
          <a:xfrm>
            <a:off x="19688173" y="12782736"/>
            <a:ext cx="3684282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2000" b="1">
                <a:solidFill>
                  <a:srgbClr val="DFA4C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Promarine</a:t>
            </a:r>
            <a:r>
              <a:rPr>
                <a:solidFill>
                  <a:srgbClr val="A7A7A7"/>
                </a:solidFill>
              </a:rPr>
              <a:t> Collagen Peptides</a:t>
            </a:r>
          </a:p>
        </p:txBody>
      </p:sp>
      <p:pic>
        <p:nvPicPr>
          <p:cNvPr id="28" name="imag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090" y="12732639"/>
            <a:ext cx="1738685" cy="304614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hape 29"/>
          <p:cNvSpPr/>
          <p:nvPr/>
        </p:nvSpPr>
        <p:spPr>
          <a:xfrm>
            <a:off x="12698408" y="3593582"/>
            <a:ext cx="11999919" cy="7290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 defTabSz="914400">
              <a:lnSpc>
                <a:spcPct val="90000"/>
              </a:lnSpc>
              <a:defRPr sz="8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Молодость</a:t>
            </a:r>
            <a:r>
              <a:rPr dirty="0"/>
              <a:t> </a:t>
            </a:r>
            <a:r>
              <a:rPr dirty="0" err="1"/>
              <a:t>кожи</a:t>
            </a:r>
            <a:r>
              <a:rPr dirty="0"/>
              <a:t> </a:t>
            </a:r>
            <a:r>
              <a:rPr dirty="0" err="1"/>
              <a:t>зависит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 </a:t>
            </a:r>
            <a:r>
              <a:rPr dirty="0" err="1"/>
              <a:t>одного</a:t>
            </a:r>
            <a:r>
              <a:rPr dirty="0"/>
              <a:t> </a:t>
            </a:r>
            <a:r>
              <a:rPr dirty="0" err="1"/>
              <a:t>компонента</a:t>
            </a:r>
            <a:r>
              <a:rPr dirty="0"/>
              <a:t>. </a:t>
            </a:r>
          </a:p>
          <a:p>
            <a:pPr defTabSz="914400">
              <a:lnSpc>
                <a:spcPct val="90000"/>
              </a:lnSpc>
              <a:defRPr sz="8600" b="1">
                <a:solidFill>
                  <a:srgbClr val="6C2B6E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defTabSz="914400">
              <a:lnSpc>
                <a:spcPct val="90000"/>
              </a:lnSpc>
              <a:defRPr sz="8600" b="1">
                <a:solidFill>
                  <a:srgbClr val="C157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Этот</a:t>
            </a:r>
            <a:r>
              <a:rPr dirty="0"/>
              <a:t> </a:t>
            </a:r>
            <a:r>
              <a:rPr dirty="0" err="1"/>
              <a:t>компонент</a:t>
            </a:r>
            <a:r>
              <a:rPr dirty="0"/>
              <a:t> </a:t>
            </a:r>
            <a:r>
              <a:rPr lang="ru-RU" dirty="0"/>
              <a:t>—</a:t>
            </a:r>
            <a:r>
              <a:rPr dirty="0"/>
              <a:t> </a:t>
            </a:r>
            <a:r>
              <a:rPr cap="all" dirty="0" err="1"/>
              <a:t>коллаген</a:t>
            </a:r>
            <a:r>
              <a:rPr cap="all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08"/>
          <p:cNvGrpSpPr/>
          <p:nvPr/>
        </p:nvGrpSpPr>
        <p:grpSpPr>
          <a:xfrm>
            <a:off x="-305200" y="-204593"/>
            <a:ext cx="24925558" cy="14202777"/>
            <a:chOff x="0" y="-1"/>
            <a:chExt cx="24925557" cy="14202775"/>
          </a:xfrm>
        </p:grpSpPr>
        <p:sp>
          <p:nvSpPr>
            <p:cNvPr id="13" name="Shape 404"/>
            <p:cNvSpPr/>
            <p:nvPr/>
          </p:nvSpPr>
          <p:spPr>
            <a:xfrm>
              <a:off x="0" y="26787"/>
              <a:ext cx="24740002" cy="14175988"/>
            </a:xfrm>
            <a:prstGeom prst="rect">
              <a:avLst/>
            </a:prstGeom>
            <a:solidFill>
              <a:srgbClr val="F6F5F3"/>
            </a:solidFill>
            <a:ln w="12700" cap="flat">
              <a:noFill/>
              <a:miter lim="400000"/>
            </a:ln>
            <a:effectLst/>
          </p:spPr>
          <p:txBody>
            <a:bodyPr wrap="square" lIns="71433" tIns="71433" rIns="71433" bIns="71433" numCol="1" anchor="ctr">
              <a:noAutofit/>
            </a:bodyPr>
            <a:lstStyle/>
            <a:p>
              <a:endParaRPr/>
            </a:p>
          </p:txBody>
        </p:sp>
        <p:pic>
          <p:nvPicPr>
            <p:cNvPr id="14" name="image26.png"/>
            <p:cNvPicPr>
              <a:picLocks noChangeAspect="1"/>
            </p:cNvPicPr>
            <p:nvPr/>
          </p:nvPicPr>
          <p:blipFill>
            <a:blip r:embed="rId3"/>
            <a:srcRect l="19834" b="18564"/>
            <a:stretch>
              <a:fillRect/>
            </a:stretch>
          </p:blipFill>
          <p:spPr>
            <a:xfrm flipH="1">
              <a:off x="3328494" y="124763"/>
              <a:ext cx="21597064" cy="139789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image4.png" descr="pasted-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1359" y="12920467"/>
              <a:ext cx="1938345" cy="338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" name="Shape 407"/>
            <p:cNvSpPr/>
            <p:nvPr/>
          </p:nvSpPr>
          <p:spPr>
            <a:xfrm>
              <a:off x="9159477" y="-2"/>
              <a:ext cx="4964120" cy="14175987"/>
            </a:xfrm>
            <a:prstGeom prst="rect">
              <a:avLst/>
            </a:prstGeom>
            <a:gradFill flip="none" rotWithShape="1">
              <a:gsLst>
                <a:gs pos="0">
                  <a:srgbClr val="F6F5F3"/>
                </a:gs>
                <a:gs pos="100000">
                  <a:srgbClr val="F6F5F3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71433" tIns="71433" rIns="71433" bIns="71433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" name="Shape 409"/>
          <p:cNvSpPr/>
          <p:nvPr/>
        </p:nvSpPr>
        <p:spPr>
          <a:xfrm>
            <a:off x="1377204" y="6204455"/>
            <a:ext cx="7036200" cy="2219733"/>
          </a:xfrm>
          <a:prstGeom prst="roundRect">
            <a:avLst>
              <a:gd name="adj" fmla="val 28035"/>
            </a:avLst>
          </a:prstGeom>
          <a:ln w="38100">
            <a:solidFill>
              <a:srgbClr val="C15799"/>
            </a:solidFill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" name="Shape 410"/>
          <p:cNvSpPr/>
          <p:nvPr/>
        </p:nvSpPr>
        <p:spPr>
          <a:xfrm>
            <a:off x="1377204" y="9837856"/>
            <a:ext cx="7036200" cy="2207037"/>
          </a:xfrm>
          <a:prstGeom prst="roundRect">
            <a:avLst>
              <a:gd name="adj" fmla="val 28196"/>
            </a:avLst>
          </a:prstGeom>
          <a:ln w="38100">
            <a:solidFill>
              <a:srgbClr val="C8A876"/>
            </a:solidFill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4" name="Shape 411"/>
          <p:cNvSpPr/>
          <p:nvPr/>
        </p:nvSpPr>
        <p:spPr>
          <a:xfrm>
            <a:off x="1308397" y="864482"/>
            <a:ext cx="13026529" cy="3022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defRPr sz="10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Promarine </a:t>
            </a:r>
          </a:p>
          <a:p>
            <a:pPr>
              <a:defRPr sz="10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Collagen Peptides</a:t>
            </a:r>
          </a:p>
        </p:txBody>
      </p:sp>
      <p:sp>
        <p:nvSpPr>
          <p:cNvPr id="5" name="Shape 412"/>
          <p:cNvSpPr/>
          <p:nvPr/>
        </p:nvSpPr>
        <p:spPr>
          <a:xfrm>
            <a:off x="1182278" y="6450264"/>
            <a:ext cx="7426053" cy="1806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/>
          <a:p>
            <a:pPr algn="ctr">
              <a:defRPr sz="3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строительный</a:t>
            </a:r>
            <a:r>
              <a:rPr dirty="0"/>
              <a:t> </a:t>
            </a:r>
            <a:r>
              <a:rPr dirty="0" err="1"/>
              <a:t>материал</a:t>
            </a:r>
            <a:r>
              <a:rPr dirty="0"/>
              <a:t> </a:t>
            </a:r>
          </a:p>
          <a:p>
            <a:pPr algn="ctr">
              <a:defRPr sz="3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синтеза</a:t>
            </a:r>
            <a:r>
              <a:rPr dirty="0"/>
              <a:t> </a:t>
            </a:r>
            <a:r>
              <a:rPr dirty="0" err="1"/>
              <a:t>новых</a:t>
            </a:r>
            <a:r>
              <a:rPr dirty="0"/>
              <a:t> </a:t>
            </a:r>
            <a:r>
              <a:rPr dirty="0" err="1"/>
              <a:t>волокон</a:t>
            </a:r>
            <a:r>
              <a:rPr dirty="0"/>
              <a:t> </a:t>
            </a:r>
            <a:r>
              <a:rPr b="0" dirty="0" err="1">
                <a:solidFill>
                  <a:srgbClr val="FF0000"/>
                </a:solidFill>
              </a:rPr>
              <a:t>коллагена</a:t>
            </a:r>
            <a:r>
              <a:rPr lang="ru-RU" b="0" dirty="0">
                <a:solidFill>
                  <a:srgbClr val="FF0000"/>
                </a:solidFill>
              </a:rPr>
              <a:t> </a:t>
            </a:r>
            <a:r>
              <a:rPr b="0" dirty="0">
                <a:solidFill>
                  <a:srgbClr val="FF0000"/>
                </a:solidFill>
              </a:rPr>
              <a:t>и </a:t>
            </a:r>
            <a:r>
              <a:rPr b="0" dirty="0" err="1">
                <a:solidFill>
                  <a:srgbClr val="FF0000"/>
                </a:solidFill>
              </a:rPr>
              <a:t>эластина</a:t>
            </a:r>
            <a:endParaRPr b="0" dirty="0">
              <a:solidFill>
                <a:srgbClr val="FF0000"/>
              </a:solidFill>
            </a:endParaRPr>
          </a:p>
        </p:txBody>
      </p:sp>
      <p:sp>
        <p:nvSpPr>
          <p:cNvPr id="6" name="Shape 413"/>
          <p:cNvSpPr/>
          <p:nvPr/>
        </p:nvSpPr>
        <p:spPr>
          <a:xfrm>
            <a:off x="19688173" y="12782736"/>
            <a:ext cx="3684282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Promarine Collagen Peptides</a:t>
            </a:r>
          </a:p>
        </p:txBody>
      </p:sp>
      <p:sp>
        <p:nvSpPr>
          <p:cNvPr id="7" name="Shape 414"/>
          <p:cNvSpPr/>
          <p:nvPr/>
        </p:nvSpPr>
        <p:spPr>
          <a:xfrm>
            <a:off x="1182278" y="10310376"/>
            <a:ext cx="7426053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/>
          <a:p>
            <a:pPr algn="ctr">
              <a:defRPr sz="3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стимул для выработки </a:t>
            </a:r>
            <a:r>
              <a:rPr b="1"/>
              <a:t>собственного</a:t>
            </a:r>
            <a:r>
              <a:t> коллагена</a:t>
            </a:r>
          </a:p>
        </p:txBody>
      </p:sp>
      <p:sp>
        <p:nvSpPr>
          <p:cNvPr id="8" name="Shape 415"/>
          <p:cNvSpPr/>
          <p:nvPr/>
        </p:nvSpPr>
        <p:spPr>
          <a:xfrm>
            <a:off x="1308398" y="4086188"/>
            <a:ext cx="8250930" cy="13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4500" b="1">
                <a:solidFill>
                  <a:srgbClr val="70707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подарит эффект, который </a:t>
            </a:r>
          </a:p>
          <a:p>
            <a:pPr>
              <a:lnSpc>
                <a:spcPct val="90000"/>
              </a:lnSpc>
              <a:defRPr sz="4500" b="1">
                <a:solidFill>
                  <a:srgbClr val="70707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останется с тобой надолго!</a:t>
            </a:r>
          </a:p>
        </p:txBody>
      </p:sp>
      <p:grpSp>
        <p:nvGrpSpPr>
          <p:cNvPr id="9" name="Group 418"/>
          <p:cNvGrpSpPr/>
          <p:nvPr/>
        </p:nvGrpSpPr>
        <p:grpSpPr>
          <a:xfrm>
            <a:off x="4447813" y="8700348"/>
            <a:ext cx="894983" cy="861350"/>
            <a:chOff x="-1" y="0"/>
            <a:chExt cx="894981" cy="861348"/>
          </a:xfrm>
        </p:grpSpPr>
        <p:sp>
          <p:nvSpPr>
            <p:cNvPr id="10" name="Shape 416"/>
            <p:cNvSpPr/>
            <p:nvPr/>
          </p:nvSpPr>
          <p:spPr>
            <a:xfrm flipV="1">
              <a:off x="447488" y="-1"/>
              <a:ext cx="4" cy="861350"/>
            </a:xfrm>
            <a:prstGeom prst="line">
              <a:avLst/>
            </a:prstGeom>
            <a:noFill/>
            <a:ln w="241300" cap="flat">
              <a:solidFill>
                <a:srgbClr val="C157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1" name="Shape 417"/>
            <p:cNvSpPr/>
            <p:nvPr/>
          </p:nvSpPr>
          <p:spPr>
            <a:xfrm flipH="1">
              <a:off x="-2" y="430673"/>
              <a:ext cx="894983" cy="5"/>
            </a:xfrm>
            <a:prstGeom prst="line">
              <a:avLst/>
            </a:prstGeom>
            <a:noFill/>
            <a:ln w="241300" cap="flat">
              <a:solidFill>
                <a:srgbClr val="C157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796923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image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Shape 424"/>
          <p:cNvSpPr/>
          <p:nvPr/>
        </p:nvSpPr>
        <p:spPr>
          <a:xfrm>
            <a:off x="1357306" y="3978621"/>
            <a:ext cx="8714115" cy="227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spcBef>
                <a:spcPts val="1800"/>
              </a:spcBef>
              <a:defRPr sz="15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10 000 мг</a:t>
            </a:r>
          </a:p>
        </p:txBody>
      </p:sp>
      <p:sp>
        <p:nvSpPr>
          <p:cNvPr id="425" name="Shape 425"/>
          <p:cNvSpPr/>
          <p:nvPr/>
        </p:nvSpPr>
        <p:spPr>
          <a:xfrm>
            <a:off x="1462086" y="6666327"/>
            <a:ext cx="10782012" cy="2105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4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морского биодоступного гидролизованного коллагена</a:t>
            </a:r>
          </a:p>
          <a:p>
            <a:pPr>
              <a:tabLst>
                <a:tab pos="3035300" algn="l"/>
              </a:tabLst>
              <a:defRPr sz="4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 1 порции!</a:t>
            </a:r>
          </a:p>
        </p:txBody>
      </p:sp>
      <p:pic>
        <p:nvPicPr>
          <p:cNvPr id="426" name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090" y="12732639"/>
            <a:ext cx="1738685" cy="304614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Shape 427"/>
          <p:cNvSpPr/>
          <p:nvPr/>
        </p:nvSpPr>
        <p:spPr>
          <a:xfrm>
            <a:off x="19688173" y="12782736"/>
            <a:ext cx="3684282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Promarine Collagen Peptides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/>
          <p:nvPr/>
        </p:nvSpPr>
        <p:spPr>
          <a:xfrm>
            <a:off x="-305199" y="-177800"/>
            <a:ext cx="24740000" cy="14175980"/>
          </a:xfrm>
          <a:prstGeom prst="rect">
            <a:avLst/>
          </a:prstGeom>
          <a:solidFill>
            <a:srgbClr val="F7EEF9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pic>
        <p:nvPicPr>
          <p:cNvPr id="446" name="image4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0285" y="201033"/>
            <a:ext cx="8052028" cy="8027559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Shape 447"/>
          <p:cNvSpPr/>
          <p:nvPr/>
        </p:nvSpPr>
        <p:spPr>
          <a:xfrm>
            <a:off x="7627242" y="1608829"/>
            <a:ext cx="9129516" cy="9129522"/>
          </a:xfrm>
          <a:prstGeom prst="ellipse">
            <a:avLst/>
          </a:prstGeom>
          <a:solidFill>
            <a:srgbClr val="FFFFFF">
              <a:alpha val="33273"/>
            </a:srgbClr>
          </a:solidFill>
          <a:ln w="63500">
            <a:solidFill>
              <a:srgbClr val="FFFFFF">
                <a:alpha val="33273"/>
              </a:srgbClr>
            </a:solidFill>
            <a:custDash>
              <a:ds d="200000" sp="200000"/>
            </a:custDash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448" name="Shape 448"/>
          <p:cNvSpPr/>
          <p:nvPr/>
        </p:nvSpPr>
        <p:spPr>
          <a:xfrm rot="993915" flipH="1">
            <a:off x="3529722" y="8223679"/>
            <a:ext cx="7103427" cy="62856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42" h="20918" extrusionOk="0">
                <a:moveTo>
                  <a:pt x="7727" y="300"/>
                </a:moveTo>
                <a:cubicBezTo>
                  <a:pt x="9476" y="1110"/>
                  <a:pt x="10352" y="3479"/>
                  <a:pt x="12142" y="4187"/>
                </a:cubicBezTo>
                <a:cubicBezTo>
                  <a:pt x="13331" y="4658"/>
                  <a:pt x="14625" y="4250"/>
                  <a:pt x="15857" y="4502"/>
                </a:cubicBezTo>
                <a:cubicBezTo>
                  <a:pt x="18482" y="5039"/>
                  <a:pt x="20072" y="7987"/>
                  <a:pt x="20308" y="11168"/>
                </a:cubicBezTo>
                <a:cubicBezTo>
                  <a:pt x="20647" y="15754"/>
                  <a:pt x="18419" y="20099"/>
                  <a:pt x="14703" y="20822"/>
                </a:cubicBezTo>
                <a:cubicBezTo>
                  <a:pt x="13035" y="21146"/>
                  <a:pt x="11365" y="20555"/>
                  <a:pt x="9682" y="20385"/>
                </a:cubicBezTo>
                <a:cubicBezTo>
                  <a:pt x="7916" y="20206"/>
                  <a:pt x="5956" y="20374"/>
                  <a:pt x="4765" y="18841"/>
                </a:cubicBezTo>
                <a:cubicBezTo>
                  <a:pt x="3448" y="17146"/>
                  <a:pt x="4021" y="14443"/>
                  <a:pt x="2906" y="12596"/>
                </a:cubicBezTo>
                <a:cubicBezTo>
                  <a:pt x="2338" y="11656"/>
                  <a:pt x="1412" y="11102"/>
                  <a:pt x="812" y="10191"/>
                </a:cubicBezTo>
                <a:cubicBezTo>
                  <a:pt x="-953" y="7512"/>
                  <a:pt x="348" y="3738"/>
                  <a:pt x="2893" y="1538"/>
                </a:cubicBezTo>
                <a:cubicBezTo>
                  <a:pt x="4318" y="305"/>
                  <a:pt x="6099" y="-454"/>
                  <a:pt x="7727" y="300"/>
                </a:cubicBezTo>
                <a:close/>
              </a:path>
            </a:pathLst>
          </a:custGeom>
          <a:solidFill>
            <a:srgbClr val="FF6676">
              <a:alpha val="12812"/>
            </a:srgbClr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9" name="Shape 449"/>
          <p:cNvSpPr/>
          <p:nvPr/>
        </p:nvSpPr>
        <p:spPr>
          <a:xfrm rot="1727415" flipH="1">
            <a:off x="3376958" y="7796599"/>
            <a:ext cx="6792642" cy="6977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85" h="18872" extrusionOk="0">
                <a:moveTo>
                  <a:pt x="6436" y="274"/>
                </a:moveTo>
                <a:cubicBezTo>
                  <a:pt x="8257" y="904"/>
                  <a:pt x="9216" y="2658"/>
                  <a:pt x="10919" y="3489"/>
                </a:cubicBezTo>
                <a:cubicBezTo>
                  <a:pt x="12795" y="4405"/>
                  <a:pt x="15319" y="4078"/>
                  <a:pt x="16801" y="5509"/>
                </a:cubicBezTo>
                <a:cubicBezTo>
                  <a:pt x="18009" y="6677"/>
                  <a:pt x="17861" y="8436"/>
                  <a:pt x="18548" y="9881"/>
                </a:cubicBezTo>
                <a:cubicBezTo>
                  <a:pt x="19094" y="11031"/>
                  <a:pt x="20166" y="11958"/>
                  <a:pt x="20468" y="13184"/>
                </a:cubicBezTo>
                <a:cubicBezTo>
                  <a:pt x="21533" y="17502"/>
                  <a:pt x="15116" y="20781"/>
                  <a:pt x="9529" y="17602"/>
                </a:cubicBezTo>
                <a:cubicBezTo>
                  <a:pt x="6334" y="15785"/>
                  <a:pt x="4665" y="12596"/>
                  <a:pt x="2588" y="9786"/>
                </a:cubicBezTo>
                <a:cubicBezTo>
                  <a:pt x="1411" y="8193"/>
                  <a:pt x="43" y="6599"/>
                  <a:pt x="1" y="4684"/>
                </a:cubicBezTo>
                <a:cubicBezTo>
                  <a:pt x="-67" y="1502"/>
                  <a:pt x="3282" y="-819"/>
                  <a:pt x="6436" y="274"/>
                </a:cubicBezTo>
                <a:close/>
              </a:path>
            </a:pathLst>
          </a:custGeom>
          <a:solidFill>
            <a:srgbClr val="FF6676">
              <a:alpha val="11435"/>
            </a:srgbClr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0" name="Shape 450"/>
          <p:cNvSpPr/>
          <p:nvPr/>
        </p:nvSpPr>
        <p:spPr>
          <a:xfrm rot="13002806" flipH="1">
            <a:off x="2247821" y="307957"/>
            <a:ext cx="7309906" cy="6433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61" h="21304" extrusionOk="0">
                <a:moveTo>
                  <a:pt x="8327" y="321"/>
                </a:moveTo>
                <a:cubicBezTo>
                  <a:pt x="10103" y="1294"/>
                  <a:pt x="10505" y="4211"/>
                  <a:pt x="12298" y="5156"/>
                </a:cubicBezTo>
                <a:cubicBezTo>
                  <a:pt x="13418" y="5747"/>
                  <a:pt x="14685" y="5319"/>
                  <a:pt x="15893" y="5470"/>
                </a:cubicBezTo>
                <a:cubicBezTo>
                  <a:pt x="18662" y="5815"/>
                  <a:pt x="20640" y="8833"/>
                  <a:pt x="20200" y="12104"/>
                </a:cubicBezTo>
                <a:cubicBezTo>
                  <a:pt x="19647" y="16220"/>
                  <a:pt x="16039" y="17920"/>
                  <a:pt x="13084" y="19970"/>
                </a:cubicBezTo>
                <a:cubicBezTo>
                  <a:pt x="12097" y="20654"/>
                  <a:pt x="11071" y="21464"/>
                  <a:pt x="9917" y="21277"/>
                </a:cubicBezTo>
                <a:cubicBezTo>
                  <a:pt x="8172" y="20995"/>
                  <a:pt x="7410" y="18758"/>
                  <a:pt x="6264" y="17202"/>
                </a:cubicBezTo>
                <a:cubicBezTo>
                  <a:pt x="4788" y="15196"/>
                  <a:pt x="2476" y="14284"/>
                  <a:pt x="1149" y="12124"/>
                </a:cubicBezTo>
                <a:cubicBezTo>
                  <a:pt x="-960" y="8692"/>
                  <a:pt x="-58" y="3850"/>
                  <a:pt x="2983" y="1475"/>
                </a:cubicBezTo>
                <a:cubicBezTo>
                  <a:pt x="3791" y="844"/>
                  <a:pt x="4708" y="452"/>
                  <a:pt x="5650" y="201"/>
                </a:cubicBezTo>
                <a:cubicBezTo>
                  <a:pt x="6544" y="-38"/>
                  <a:pt x="7493" y="-136"/>
                  <a:pt x="8327" y="321"/>
                </a:cubicBezTo>
                <a:close/>
              </a:path>
            </a:pathLst>
          </a:custGeom>
          <a:solidFill>
            <a:srgbClr val="FFBF42">
              <a:alpha val="12812"/>
            </a:srgbClr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1" name="Shape 451"/>
          <p:cNvSpPr/>
          <p:nvPr/>
        </p:nvSpPr>
        <p:spPr>
          <a:xfrm rot="13002806" flipH="1">
            <a:off x="2243041" y="231817"/>
            <a:ext cx="6564265" cy="709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08" h="19316" extrusionOk="0">
                <a:moveTo>
                  <a:pt x="9467" y="972"/>
                </a:moveTo>
                <a:cubicBezTo>
                  <a:pt x="11236" y="2140"/>
                  <a:pt x="11758" y="4214"/>
                  <a:pt x="13227" y="5647"/>
                </a:cubicBezTo>
                <a:cubicBezTo>
                  <a:pt x="14807" y="7189"/>
                  <a:pt x="17279" y="7803"/>
                  <a:pt x="18823" y="9375"/>
                </a:cubicBezTo>
                <a:cubicBezTo>
                  <a:pt x="21268" y="11863"/>
                  <a:pt x="20810" y="15623"/>
                  <a:pt x="17962" y="17829"/>
                </a:cubicBezTo>
                <a:cubicBezTo>
                  <a:pt x="14797" y="20281"/>
                  <a:pt x="10005" y="19606"/>
                  <a:pt x="8913" y="16494"/>
                </a:cubicBezTo>
                <a:cubicBezTo>
                  <a:pt x="8388" y="14997"/>
                  <a:pt x="9181" y="13259"/>
                  <a:pt x="8179" y="11925"/>
                </a:cubicBezTo>
                <a:cubicBezTo>
                  <a:pt x="7026" y="10391"/>
                  <a:pt x="4560" y="10590"/>
                  <a:pt x="2753" y="9765"/>
                </a:cubicBezTo>
                <a:cubicBezTo>
                  <a:pt x="656" y="8808"/>
                  <a:pt x="-332" y="6691"/>
                  <a:pt x="99" y="4633"/>
                </a:cubicBezTo>
                <a:cubicBezTo>
                  <a:pt x="933" y="655"/>
                  <a:pt x="5995" y="-1319"/>
                  <a:pt x="9467" y="972"/>
                </a:cubicBezTo>
                <a:close/>
              </a:path>
            </a:pathLst>
          </a:custGeom>
          <a:solidFill>
            <a:srgbClr val="FFBF42">
              <a:alpha val="22429"/>
            </a:srgbClr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2" name="Shape 452"/>
          <p:cNvSpPr/>
          <p:nvPr/>
        </p:nvSpPr>
        <p:spPr>
          <a:xfrm rot="20361423" flipH="1">
            <a:off x="15432281" y="5694512"/>
            <a:ext cx="8355667" cy="6724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37" h="19095" extrusionOk="0">
                <a:moveTo>
                  <a:pt x="8823" y="2"/>
                </a:moveTo>
                <a:cubicBezTo>
                  <a:pt x="10593" y="-97"/>
                  <a:pt x="10649" y="3147"/>
                  <a:pt x="11984" y="4148"/>
                </a:cubicBezTo>
                <a:cubicBezTo>
                  <a:pt x="12837" y="4788"/>
                  <a:pt x="13871" y="4366"/>
                  <a:pt x="14846" y="4416"/>
                </a:cubicBezTo>
                <a:cubicBezTo>
                  <a:pt x="17234" y="4539"/>
                  <a:pt x="18991" y="7335"/>
                  <a:pt x="18275" y="10105"/>
                </a:cubicBezTo>
                <a:cubicBezTo>
                  <a:pt x="17718" y="12258"/>
                  <a:pt x="15999" y="13122"/>
                  <a:pt x="14737" y="14473"/>
                </a:cubicBezTo>
                <a:cubicBezTo>
                  <a:pt x="12979" y="16356"/>
                  <a:pt x="11539" y="19684"/>
                  <a:pt x="9094" y="19005"/>
                </a:cubicBezTo>
                <a:cubicBezTo>
                  <a:pt x="7924" y="18680"/>
                  <a:pt x="7210" y="17302"/>
                  <a:pt x="6338" y="16282"/>
                </a:cubicBezTo>
                <a:cubicBezTo>
                  <a:pt x="5249" y="15011"/>
                  <a:pt x="3860" y="14251"/>
                  <a:pt x="2676" y="13138"/>
                </a:cubicBezTo>
                <a:cubicBezTo>
                  <a:pt x="-2609" y="8171"/>
                  <a:pt x="876" y="-1916"/>
                  <a:pt x="5024" y="720"/>
                </a:cubicBezTo>
                <a:cubicBezTo>
                  <a:pt x="5414" y="968"/>
                  <a:pt x="5752" y="1376"/>
                  <a:pt x="6187" y="1442"/>
                </a:cubicBezTo>
                <a:cubicBezTo>
                  <a:pt x="7197" y="1596"/>
                  <a:pt x="7834" y="58"/>
                  <a:pt x="8823" y="2"/>
                </a:cubicBezTo>
                <a:close/>
              </a:path>
            </a:pathLst>
          </a:custGeom>
          <a:solidFill>
            <a:srgbClr val="78B8E1">
              <a:alpha val="12812"/>
            </a:srgbClr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3" name="Shape 453"/>
          <p:cNvSpPr/>
          <p:nvPr/>
        </p:nvSpPr>
        <p:spPr>
          <a:xfrm rot="684694" flipH="1">
            <a:off x="16423964" y="5058489"/>
            <a:ext cx="7138259" cy="690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34" h="18392" extrusionOk="0">
                <a:moveTo>
                  <a:pt x="15215" y="4953"/>
                </a:moveTo>
                <a:cubicBezTo>
                  <a:pt x="15791" y="5712"/>
                  <a:pt x="15645" y="6749"/>
                  <a:pt x="15872" y="7666"/>
                </a:cubicBezTo>
                <a:cubicBezTo>
                  <a:pt x="16399" y="9797"/>
                  <a:pt x="18865" y="11105"/>
                  <a:pt x="18834" y="13363"/>
                </a:cubicBezTo>
                <a:cubicBezTo>
                  <a:pt x="18789" y="16691"/>
                  <a:pt x="14623" y="17184"/>
                  <a:pt x="11139" y="17939"/>
                </a:cubicBezTo>
                <a:cubicBezTo>
                  <a:pt x="10340" y="18112"/>
                  <a:pt x="9555" y="18368"/>
                  <a:pt x="8738" y="18390"/>
                </a:cubicBezTo>
                <a:cubicBezTo>
                  <a:pt x="5082" y="18492"/>
                  <a:pt x="2996" y="14789"/>
                  <a:pt x="1081" y="11526"/>
                </a:cubicBezTo>
                <a:cubicBezTo>
                  <a:pt x="-2735" y="5024"/>
                  <a:pt x="4624" y="-3108"/>
                  <a:pt x="6610" y="1211"/>
                </a:cubicBezTo>
                <a:cubicBezTo>
                  <a:pt x="6973" y="1999"/>
                  <a:pt x="6725" y="2958"/>
                  <a:pt x="7142" y="3723"/>
                </a:cubicBezTo>
                <a:cubicBezTo>
                  <a:pt x="8812" y="6783"/>
                  <a:pt x="13340" y="2476"/>
                  <a:pt x="15215" y="4953"/>
                </a:cubicBezTo>
                <a:close/>
              </a:path>
            </a:pathLst>
          </a:custGeom>
          <a:solidFill>
            <a:srgbClr val="C15799">
              <a:alpha val="12812"/>
            </a:srgbClr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4" name="Shape 454"/>
          <p:cNvSpPr/>
          <p:nvPr/>
        </p:nvSpPr>
        <p:spPr>
          <a:xfrm>
            <a:off x="19688173" y="12782736"/>
            <a:ext cx="3684282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2000" b="1">
                <a:solidFill>
                  <a:srgbClr val="DFA4C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Promarine</a:t>
            </a:r>
            <a:r>
              <a:rPr>
                <a:solidFill>
                  <a:srgbClr val="A7A7A7"/>
                </a:solidFill>
              </a:rPr>
              <a:t> Collagen Peptides</a:t>
            </a:r>
          </a:p>
        </p:txBody>
      </p:sp>
      <p:pic>
        <p:nvPicPr>
          <p:cNvPr id="455" name="image5.png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Shape 456"/>
          <p:cNvSpPr/>
          <p:nvPr/>
        </p:nvSpPr>
        <p:spPr>
          <a:xfrm>
            <a:off x="8286663" y="4605375"/>
            <a:ext cx="7810674" cy="2170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 algn="ctr">
              <a:defRPr sz="7100" b="1">
                <a:solidFill>
                  <a:srgbClr val="C157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ПЕПТИДЫ КОЛЛАГЕНА</a:t>
            </a:r>
          </a:p>
        </p:txBody>
      </p:sp>
      <p:sp>
        <p:nvSpPr>
          <p:cNvPr id="457" name="Shape 457"/>
          <p:cNvSpPr/>
          <p:nvPr/>
        </p:nvSpPr>
        <p:spPr>
          <a:xfrm>
            <a:off x="9038331" y="7126240"/>
            <a:ext cx="6307344" cy="1595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 algn="ctr">
              <a:defRPr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«сырье» для синтеза коллагена</a:t>
            </a:r>
          </a:p>
        </p:txBody>
      </p:sp>
      <p:sp>
        <p:nvSpPr>
          <p:cNvPr id="458" name="Shape 458"/>
          <p:cNvSpPr/>
          <p:nvPr/>
        </p:nvSpPr>
        <p:spPr>
          <a:xfrm>
            <a:off x="2604464" y="1951015"/>
            <a:ext cx="6184237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 algn="ctr">
              <a:defRPr sz="45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ВИТАМИН С</a:t>
            </a:r>
          </a:p>
        </p:txBody>
      </p:sp>
      <p:sp>
        <p:nvSpPr>
          <p:cNvPr id="459" name="Shape 459"/>
          <p:cNvSpPr/>
          <p:nvPr/>
        </p:nvSpPr>
        <p:spPr>
          <a:xfrm>
            <a:off x="3298859" y="2895125"/>
            <a:ext cx="4795447" cy="1728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 algn="ctr"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стимулирует синтез собственного коллагена</a:t>
            </a:r>
          </a:p>
        </p:txBody>
      </p:sp>
      <p:sp>
        <p:nvSpPr>
          <p:cNvPr id="460" name="Shape 460"/>
          <p:cNvSpPr/>
          <p:nvPr/>
        </p:nvSpPr>
        <p:spPr>
          <a:xfrm>
            <a:off x="3722063" y="9647215"/>
            <a:ext cx="6184236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 algn="ctr">
              <a:defRPr sz="45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ВИТАМИН В6</a:t>
            </a:r>
          </a:p>
        </p:txBody>
      </p:sp>
      <p:sp>
        <p:nvSpPr>
          <p:cNvPr id="461" name="Shape 461"/>
          <p:cNvSpPr/>
          <p:nvPr/>
        </p:nvSpPr>
        <p:spPr>
          <a:xfrm>
            <a:off x="3722063" y="10591327"/>
            <a:ext cx="6184237" cy="1728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algn="ctr"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помогает формировать </a:t>
            </a:r>
          </a:p>
          <a:p>
            <a:pPr algn="ctr"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из пептидов коллагена коллагеновые волокна</a:t>
            </a:r>
          </a:p>
        </p:txBody>
      </p:sp>
      <p:sp>
        <p:nvSpPr>
          <p:cNvPr id="462" name="Shape 462"/>
          <p:cNvSpPr/>
          <p:nvPr/>
        </p:nvSpPr>
        <p:spPr>
          <a:xfrm>
            <a:off x="16871880" y="6404104"/>
            <a:ext cx="4587705" cy="1444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 algn="ctr">
              <a:defRPr sz="45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БИОТИН (витамин B7)</a:t>
            </a:r>
          </a:p>
        </p:txBody>
      </p:sp>
      <p:sp>
        <p:nvSpPr>
          <p:cNvPr id="463" name="Shape 463"/>
          <p:cNvSpPr/>
          <p:nvPr/>
        </p:nvSpPr>
        <p:spPr>
          <a:xfrm>
            <a:off x="16768505" y="8058645"/>
            <a:ext cx="4795447" cy="2261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 algn="ctr"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источник серы — необходимого компонента для синтеза коллагена</a:t>
            </a:r>
          </a:p>
        </p:txBody>
      </p:sp>
      <p:sp>
        <p:nvSpPr>
          <p:cNvPr id="464" name="Shape 464"/>
          <p:cNvSpPr/>
          <p:nvPr/>
        </p:nvSpPr>
        <p:spPr>
          <a:xfrm>
            <a:off x="2895251" y="485797"/>
            <a:ext cx="5602660" cy="5602660"/>
          </a:xfrm>
          <a:prstGeom prst="ellipse">
            <a:avLst/>
          </a:prstGeom>
          <a:ln w="635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465" name="Shape 465"/>
          <p:cNvSpPr/>
          <p:nvPr/>
        </p:nvSpPr>
        <p:spPr>
          <a:xfrm>
            <a:off x="3862642" y="7941143"/>
            <a:ext cx="5881175" cy="5881175"/>
          </a:xfrm>
          <a:prstGeom prst="ellipse">
            <a:avLst/>
          </a:prstGeom>
          <a:ln w="635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466" name="Shape 466"/>
          <p:cNvSpPr/>
          <p:nvPr/>
        </p:nvSpPr>
        <p:spPr>
          <a:xfrm>
            <a:off x="16105364" y="5302146"/>
            <a:ext cx="6120739" cy="6120739"/>
          </a:xfrm>
          <a:prstGeom prst="ellipse">
            <a:avLst/>
          </a:prstGeom>
          <a:ln w="635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pic>
        <p:nvPicPr>
          <p:cNvPr id="467" name="image3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0440" y="4605377"/>
            <a:ext cx="1761921" cy="1728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image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0732" y="7601411"/>
            <a:ext cx="1764140" cy="1705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image4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44238" y="7602483"/>
            <a:ext cx="1761924" cy="1702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image44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6506" y="9097057"/>
            <a:ext cx="1309922" cy="1309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image44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7642" y="7216778"/>
            <a:ext cx="784577" cy="784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image44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85188" y="9477378"/>
            <a:ext cx="549280" cy="549280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Shape 473"/>
          <p:cNvSpPr/>
          <p:nvPr/>
        </p:nvSpPr>
        <p:spPr>
          <a:xfrm>
            <a:off x="7627239" y="1608829"/>
            <a:ext cx="9129522" cy="9129522"/>
          </a:xfrm>
          <a:prstGeom prst="ellipse">
            <a:avLst/>
          </a:prstGeom>
          <a:ln w="1143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/>
          <p:nvPr/>
        </p:nvSpPr>
        <p:spPr>
          <a:xfrm>
            <a:off x="-305199" y="-177800"/>
            <a:ext cx="24740000" cy="14175980"/>
          </a:xfrm>
          <a:prstGeom prst="rect">
            <a:avLst/>
          </a:prstGeom>
          <a:solidFill>
            <a:srgbClr val="F7EEF9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pic>
        <p:nvPicPr>
          <p:cNvPr id="478" name="image4.png"/>
          <p:cNvPicPr>
            <a:picLocks noChangeAspect="1"/>
          </p:cNvPicPr>
          <p:nvPr/>
        </p:nvPicPr>
        <p:blipFill>
          <a:blip r:embed="rId3">
            <a:alphaModFix amt="60366"/>
          </a:blip>
          <a:srcRect t="9409"/>
          <a:stretch>
            <a:fillRect/>
          </a:stretch>
        </p:blipFill>
        <p:spPr>
          <a:xfrm rot="10800000" flipH="1">
            <a:off x="-42794" y="177311"/>
            <a:ext cx="24844735" cy="13881488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Shape 479"/>
          <p:cNvSpPr/>
          <p:nvPr/>
        </p:nvSpPr>
        <p:spPr>
          <a:xfrm>
            <a:off x="1396996" y="1446614"/>
            <a:ext cx="19660498" cy="1364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8600" b="1" cap="all">
                <a:solidFill>
                  <a:srgbClr val="C157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Лучший</a:t>
            </a:r>
            <a:r>
              <a:rPr dirty="0"/>
              <a:t> </a:t>
            </a:r>
            <a:r>
              <a:rPr dirty="0" err="1"/>
              <a:t>продукт</a:t>
            </a:r>
            <a:r>
              <a:rPr dirty="0"/>
              <a:t>. </a:t>
            </a:r>
            <a:r>
              <a:rPr dirty="0" err="1"/>
              <a:t>Лучший</a:t>
            </a:r>
            <a:r>
              <a:rPr dirty="0"/>
              <a:t> </a:t>
            </a:r>
            <a:r>
              <a:rPr dirty="0" err="1"/>
              <a:t>вкус</a:t>
            </a:r>
            <a:r>
              <a:rPr dirty="0"/>
              <a:t>.</a:t>
            </a:r>
          </a:p>
        </p:txBody>
      </p:sp>
      <p:sp>
        <p:nvSpPr>
          <p:cNvPr id="480" name="Shape 480"/>
          <p:cNvSpPr/>
          <p:nvPr/>
        </p:nvSpPr>
        <p:spPr>
          <a:xfrm>
            <a:off x="1462086" y="3504026"/>
            <a:ext cx="16621434" cy="1444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45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 Promarine Collagen Peptides — натуральные компоненты для  приятной текстуры, вкуса и цвета.</a:t>
            </a:r>
          </a:p>
        </p:txBody>
      </p:sp>
      <p:sp>
        <p:nvSpPr>
          <p:cNvPr id="481" name="Shape 481"/>
          <p:cNvSpPr/>
          <p:nvPr/>
        </p:nvSpPr>
        <p:spPr>
          <a:xfrm>
            <a:off x="19688173" y="12782736"/>
            <a:ext cx="3684282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2000" b="1">
                <a:solidFill>
                  <a:srgbClr val="E7DAE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Promarine</a:t>
            </a:r>
            <a:r>
              <a:rPr>
                <a:solidFill>
                  <a:srgbClr val="A7A7A7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Collagen Peptides</a:t>
            </a:r>
          </a:p>
        </p:txBody>
      </p:sp>
      <p:pic>
        <p:nvPicPr>
          <p:cNvPr id="482" name="imag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090" y="12732639"/>
            <a:ext cx="1738685" cy="304614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Shape 483"/>
          <p:cNvSpPr/>
          <p:nvPr/>
        </p:nvSpPr>
        <p:spPr>
          <a:xfrm>
            <a:off x="2131067" y="6114181"/>
            <a:ext cx="13357329" cy="3981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marL="228600" indent="-228600">
              <a:spcBef>
                <a:spcPts val="2000"/>
              </a:spcBef>
              <a:buSzPct val="100000"/>
              <a:buChar char="•"/>
              <a:defRPr sz="3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Натуральные</a:t>
            </a:r>
            <a:r>
              <a:rPr dirty="0"/>
              <a:t> </a:t>
            </a:r>
            <a:r>
              <a:rPr dirty="0" err="1"/>
              <a:t>ароматизаторы</a:t>
            </a:r>
            <a:r>
              <a:rPr b="0" dirty="0"/>
              <a:t> </a:t>
            </a:r>
            <a:r>
              <a:rPr b="0" dirty="0" err="1"/>
              <a:t>апельсиновый</a:t>
            </a:r>
            <a:r>
              <a:rPr b="0" dirty="0"/>
              <a:t>, </a:t>
            </a:r>
            <a:r>
              <a:rPr b="0" dirty="0" err="1"/>
              <a:t>лимонный</a:t>
            </a:r>
            <a:r>
              <a:rPr b="0" dirty="0"/>
              <a:t>,            </a:t>
            </a:r>
            <a:r>
              <a:rPr b="0" dirty="0" err="1"/>
              <a:t>яблочный</a:t>
            </a:r>
            <a:endParaRPr b="0" dirty="0"/>
          </a:p>
          <a:p>
            <a:pPr marL="228600" indent="-228600">
              <a:spcBef>
                <a:spcPts val="2000"/>
              </a:spcBef>
              <a:buSzPct val="100000"/>
              <a:buChar char="•"/>
              <a:defRPr sz="3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Натуральные</a:t>
            </a:r>
            <a:r>
              <a:rPr dirty="0"/>
              <a:t> </a:t>
            </a:r>
            <a:r>
              <a:rPr dirty="0" err="1"/>
              <a:t>низкокалорийные</a:t>
            </a:r>
            <a:r>
              <a:rPr dirty="0"/>
              <a:t> </a:t>
            </a:r>
            <a:r>
              <a:rPr dirty="0" err="1"/>
              <a:t>подсластители</a:t>
            </a:r>
            <a:r>
              <a:rPr dirty="0"/>
              <a:t> </a:t>
            </a:r>
            <a:r>
              <a:rPr dirty="0" err="1"/>
              <a:t>растительного</a:t>
            </a:r>
            <a:r>
              <a:rPr dirty="0"/>
              <a:t> </a:t>
            </a:r>
            <a:r>
              <a:rPr dirty="0" err="1"/>
              <a:t>происхождения</a:t>
            </a:r>
            <a:r>
              <a:rPr dirty="0"/>
              <a:t> </a:t>
            </a:r>
            <a:r>
              <a:rPr b="0" dirty="0"/>
              <a:t>(</a:t>
            </a:r>
            <a:r>
              <a:rPr b="0" u="sng" dirty="0" err="1"/>
              <a:t>эритритол</a:t>
            </a:r>
            <a:r>
              <a:rPr b="0" u="sng" dirty="0"/>
              <a:t> и </a:t>
            </a:r>
            <a:r>
              <a:rPr b="0" u="sng" dirty="0" err="1"/>
              <a:t>стеви</a:t>
            </a:r>
            <a:r>
              <a:rPr lang="ru-RU" b="0" u="sng" dirty="0"/>
              <a:t>я</a:t>
            </a:r>
            <a:r>
              <a:rPr b="0" u="sng" dirty="0"/>
              <a:t>)  </a:t>
            </a:r>
          </a:p>
          <a:p>
            <a:pPr marL="228600" indent="-228600">
              <a:spcBef>
                <a:spcPts val="2000"/>
              </a:spcBef>
              <a:buSzPct val="100000"/>
              <a:buChar char="•"/>
              <a:defRPr sz="3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Яблочный п</a:t>
            </a:r>
            <a:r>
              <a:rPr dirty="0" err="1"/>
              <a:t>ектин</a:t>
            </a:r>
            <a:r>
              <a:rPr dirty="0"/>
              <a:t>, </a:t>
            </a:r>
            <a:r>
              <a:rPr dirty="0" err="1"/>
              <a:t>концентраты</a:t>
            </a:r>
            <a:r>
              <a:rPr dirty="0"/>
              <a:t> </a:t>
            </a:r>
            <a:r>
              <a:rPr dirty="0" err="1"/>
              <a:t>яблочного</a:t>
            </a:r>
            <a:r>
              <a:rPr dirty="0"/>
              <a:t> и </a:t>
            </a:r>
            <a:r>
              <a:rPr dirty="0" err="1"/>
              <a:t>черничного</a:t>
            </a:r>
            <a:r>
              <a:rPr dirty="0"/>
              <a:t> </a:t>
            </a:r>
            <a:r>
              <a:rPr dirty="0" err="1"/>
              <a:t>сока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image45.png"/>
          <p:cNvPicPr>
            <a:picLocks noChangeAspect="1"/>
          </p:cNvPicPr>
          <p:nvPr/>
        </p:nvPicPr>
        <p:blipFill>
          <a:blip r:embed="rId3"/>
          <a:srcRect t="4696" b="4696"/>
          <a:stretch>
            <a:fillRect/>
          </a:stretch>
        </p:blipFill>
        <p:spPr>
          <a:xfrm>
            <a:off x="-59904" y="-215298"/>
            <a:ext cx="24503810" cy="14146594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Shape 488"/>
          <p:cNvSpPr/>
          <p:nvPr/>
        </p:nvSpPr>
        <p:spPr>
          <a:xfrm>
            <a:off x="1396998" y="2446521"/>
            <a:ext cx="15376722" cy="4769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8600" b="1">
                <a:solidFill>
                  <a:srgbClr val="DCBA8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СТЕКЛЯННЫЕ </a:t>
            </a:r>
          </a:p>
          <a:p>
            <a:pPr>
              <a:lnSpc>
                <a:spcPct val="90000"/>
              </a:lnSpc>
              <a:defRPr sz="8600" b="1">
                <a:solidFill>
                  <a:srgbClr val="DCBA8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ФЛАКОНЫ — </a:t>
            </a:r>
          </a:p>
          <a:p>
            <a:pPr>
              <a:lnSpc>
                <a:spcPct val="90000"/>
              </a:lnSpc>
              <a:defRPr sz="86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без</a:t>
            </a:r>
            <a:r>
              <a:rPr dirty="0"/>
              <a:t> </a:t>
            </a:r>
            <a:r>
              <a:rPr dirty="0" err="1"/>
              <a:t>сомнений</a:t>
            </a:r>
            <a:r>
              <a:rPr dirty="0"/>
              <a:t>, </a:t>
            </a:r>
          </a:p>
          <a:p>
            <a:pPr>
              <a:lnSpc>
                <a:spcPct val="90000"/>
              </a:lnSpc>
              <a:defRPr sz="86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лучшая</a:t>
            </a:r>
            <a:r>
              <a:rPr dirty="0"/>
              <a:t> </a:t>
            </a:r>
            <a:r>
              <a:rPr dirty="0" err="1"/>
              <a:t>упаковка</a:t>
            </a:r>
            <a:endParaRPr dirty="0"/>
          </a:p>
        </p:txBody>
      </p:sp>
      <p:sp>
        <p:nvSpPr>
          <p:cNvPr id="489" name="Shape 489"/>
          <p:cNvSpPr/>
          <p:nvPr/>
        </p:nvSpPr>
        <p:spPr>
          <a:xfrm>
            <a:off x="1462085" y="8130685"/>
            <a:ext cx="14121518" cy="2105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4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Для упаковки Promarine Collagen </a:t>
            </a:r>
          </a:p>
          <a:p>
            <a:pPr>
              <a:defRPr sz="4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Peptides мы используем стеклянные </a:t>
            </a:r>
          </a:p>
          <a:p>
            <a:pPr>
              <a:defRPr sz="4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флаконы повышенной прочности.</a:t>
            </a:r>
          </a:p>
        </p:txBody>
      </p:sp>
      <p:sp>
        <p:nvSpPr>
          <p:cNvPr id="490" name="Shape 490"/>
          <p:cNvSpPr/>
          <p:nvPr/>
        </p:nvSpPr>
        <p:spPr>
          <a:xfrm>
            <a:off x="18369548" y="3531532"/>
            <a:ext cx="5378756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свежесть продукта*</a:t>
            </a:r>
          </a:p>
        </p:txBody>
      </p:sp>
      <p:sp>
        <p:nvSpPr>
          <p:cNvPr id="491" name="Shape 491"/>
          <p:cNvSpPr/>
          <p:nvPr/>
        </p:nvSpPr>
        <p:spPr>
          <a:xfrm>
            <a:off x="17564735" y="7131563"/>
            <a:ext cx="6988380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забота об экологии</a:t>
            </a:r>
          </a:p>
        </p:txBody>
      </p:sp>
      <p:sp>
        <p:nvSpPr>
          <p:cNvPr id="492" name="Shape 492"/>
          <p:cNvSpPr/>
          <p:nvPr/>
        </p:nvSpPr>
        <p:spPr>
          <a:xfrm>
            <a:off x="17922219" y="10731593"/>
            <a:ext cx="6273412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algn="ctr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без</a:t>
            </a:r>
          </a:p>
          <a:p>
            <a:pPr algn="ctr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консервантов**</a:t>
            </a:r>
          </a:p>
        </p:txBody>
      </p:sp>
      <p:sp>
        <p:nvSpPr>
          <p:cNvPr id="493" name="Shape 493"/>
          <p:cNvSpPr/>
          <p:nvPr/>
        </p:nvSpPr>
        <p:spPr>
          <a:xfrm>
            <a:off x="19688173" y="12782736"/>
            <a:ext cx="3684282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2000" b="1">
                <a:solidFill>
                  <a:srgbClr val="E7DAE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Promarine</a:t>
            </a:r>
            <a:r>
              <a:rPr>
                <a:solidFill>
                  <a:srgbClr val="A7A7A7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Collagen Peptides</a:t>
            </a:r>
          </a:p>
        </p:txBody>
      </p:sp>
      <p:pic>
        <p:nvPicPr>
          <p:cNvPr id="494" name="imag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090" y="12732639"/>
            <a:ext cx="1738685" cy="304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image4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6276" y="8770852"/>
            <a:ext cx="1845300" cy="1845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image4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35552" y="5087718"/>
            <a:ext cx="1846746" cy="1846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image48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35552" y="1457324"/>
            <a:ext cx="1846746" cy="1846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image4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70729" y="1844069"/>
            <a:ext cx="3408473" cy="100278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/>
          <p:nvPr/>
        </p:nvSpPr>
        <p:spPr>
          <a:xfrm>
            <a:off x="19850802" y="-296269"/>
            <a:ext cx="4584002" cy="14412916"/>
          </a:xfrm>
          <a:prstGeom prst="rect">
            <a:avLst/>
          </a:prstGeom>
          <a:solidFill>
            <a:srgbClr val="C15799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503" name="Shape 503"/>
          <p:cNvSpPr/>
          <p:nvPr/>
        </p:nvSpPr>
        <p:spPr>
          <a:xfrm>
            <a:off x="-305199" y="-296268"/>
            <a:ext cx="24740000" cy="14175980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pic>
        <p:nvPicPr>
          <p:cNvPr id="504" name="image50.png"/>
          <p:cNvPicPr>
            <a:picLocks noChangeAspect="1"/>
          </p:cNvPicPr>
          <p:nvPr/>
        </p:nvPicPr>
        <p:blipFill>
          <a:blip r:embed="rId3"/>
          <a:srcRect l="66522" t="546" r="11751" b="10613"/>
          <a:stretch>
            <a:fillRect/>
          </a:stretch>
        </p:blipFill>
        <p:spPr>
          <a:xfrm>
            <a:off x="19494478" y="-288939"/>
            <a:ext cx="5229078" cy="14161362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Shape 505"/>
          <p:cNvSpPr/>
          <p:nvPr/>
        </p:nvSpPr>
        <p:spPr>
          <a:xfrm>
            <a:off x="1308395" y="1446614"/>
            <a:ext cx="17988600" cy="1364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8600" b="1" cap="all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Результаты исследований</a:t>
            </a:r>
          </a:p>
        </p:txBody>
      </p:sp>
      <p:pic>
        <p:nvPicPr>
          <p:cNvPr id="506" name="image5.png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Shape 507"/>
          <p:cNvSpPr/>
          <p:nvPr/>
        </p:nvSpPr>
        <p:spPr>
          <a:xfrm>
            <a:off x="19688175" y="12782736"/>
            <a:ext cx="3684281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2000" b="1">
                <a:solidFill>
                  <a:srgbClr val="DFA4C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Promarine</a:t>
            </a:r>
            <a:r>
              <a:rPr>
                <a:solidFill>
                  <a:srgbClr val="A7A7A7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Collagen Peptides</a:t>
            </a:r>
          </a:p>
        </p:txBody>
      </p:sp>
      <p:sp>
        <p:nvSpPr>
          <p:cNvPr id="508" name="Shape 508"/>
          <p:cNvSpPr/>
          <p:nvPr/>
        </p:nvSpPr>
        <p:spPr>
          <a:xfrm>
            <a:off x="1462085" y="3504026"/>
            <a:ext cx="11998736" cy="698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marL="685800" indent="-685800">
              <a:buSzPct val="100000"/>
              <a:buFont typeface="Arial"/>
              <a:buChar char="•"/>
              <a:defRPr sz="3600" b="1">
                <a:solidFill>
                  <a:srgbClr val="C157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4 </a:t>
            </a:r>
            <a:r>
              <a:rPr dirty="0" err="1"/>
              <a:t>недели</a:t>
            </a:r>
            <a:r>
              <a:rPr dirty="0"/>
              <a:t> </a:t>
            </a:r>
            <a:r>
              <a:rPr b="0" dirty="0" err="1">
                <a:solidFill>
                  <a:srgbClr val="535353"/>
                </a:solidFill>
              </a:rPr>
              <a:t>приема</a:t>
            </a:r>
            <a:r>
              <a:rPr b="0" dirty="0">
                <a:solidFill>
                  <a:srgbClr val="535353"/>
                </a:solidFill>
              </a:rPr>
              <a:t> </a:t>
            </a:r>
            <a:r>
              <a:rPr b="0" dirty="0" err="1">
                <a:solidFill>
                  <a:srgbClr val="535353"/>
                </a:solidFill>
              </a:rPr>
              <a:t>пептидов</a:t>
            </a:r>
            <a:r>
              <a:rPr b="0" dirty="0">
                <a:solidFill>
                  <a:srgbClr val="535353"/>
                </a:solidFill>
              </a:rPr>
              <a:t> </a:t>
            </a:r>
            <a:r>
              <a:rPr b="0" dirty="0" err="1">
                <a:solidFill>
                  <a:srgbClr val="535353"/>
                </a:solidFill>
              </a:rPr>
              <a:t>коллагена</a:t>
            </a:r>
            <a:r>
              <a:rPr b="0" dirty="0">
                <a:solidFill>
                  <a:srgbClr val="535353"/>
                </a:solidFill>
              </a:rPr>
              <a:t>*</a:t>
            </a:r>
          </a:p>
        </p:txBody>
      </p:sp>
      <p:grpSp>
        <p:nvGrpSpPr>
          <p:cNvPr id="511" name="Group 511"/>
          <p:cNvGrpSpPr/>
          <p:nvPr/>
        </p:nvGrpSpPr>
        <p:grpSpPr>
          <a:xfrm>
            <a:off x="1492151" y="5912317"/>
            <a:ext cx="13944606" cy="1054106"/>
            <a:chOff x="0" y="0"/>
            <a:chExt cx="13944604" cy="1054104"/>
          </a:xfrm>
        </p:grpSpPr>
        <p:sp>
          <p:nvSpPr>
            <p:cNvPr id="509" name="Shape 509"/>
            <p:cNvSpPr/>
            <p:nvPr/>
          </p:nvSpPr>
          <p:spPr>
            <a:xfrm>
              <a:off x="0" y="0"/>
              <a:ext cx="12700005" cy="1048965"/>
            </a:xfrm>
            <a:prstGeom prst="rect">
              <a:avLst/>
            </a:prstGeom>
            <a:solidFill>
              <a:srgbClr val="E5D7C2"/>
            </a:solidFill>
            <a:ln w="12700" cap="flat">
              <a:noFill/>
              <a:miter lim="400000"/>
            </a:ln>
            <a:effectLst/>
          </p:spPr>
          <p:txBody>
            <a:bodyPr wrap="square" lIns="71433" tIns="71433" rIns="71433" bIns="71433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endParaRPr/>
            </a:p>
          </p:txBody>
        </p:sp>
        <p:sp>
          <p:nvSpPr>
            <p:cNvPr id="510" name="Shape 510"/>
            <p:cNvSpPr/>
            <p:nvPr/>
          </p:nvSpPr>
          <p:spPr>
            <a:xfrm>
              <a:off x="12674602" y="-1"/>
              <a:ext cx="1270004" cy="1054105"/>
            </a:xfrm>
            <a:prstGeom prst="rect">
              <a:avLst/>
            </a:prstGeom>
            <a:solidFill>
              <a:srgbClr val="C15799"/>
            </a:solidFill>
            <a:ln w="12700" cap="flat">
              <a:noFill/>
              <a:miter lim="400000"/>
            </a:ln>
            <a:effectLst/>
          </p:spPr>
          <p:txBody>
            <a:bodyPr wrap="square" lIns="71433" tIns="71433" rIns="71433" bIns="71433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endParaRPr/>
            </a:p>
          </p:txBody>
        </p:sp>
      </p:grpSp>
      <p:grpSp>
        <p:nvGrpSpPr>
          <p:cNvPr id="514" name="Group 514"/>
          <p:cNvGrpSpPr/>
          <p:nvPr/>
        </p:nvGrpSpPr>
        <p:grpSpPr>
          <a:xfrm>
            <a:off x="1492147" y="7377068"/>
            <a:ext cx="12700008" cy="1054106"/>
            <a:chOff x="-1" y="0"/>
            <a:chExt cx="12700006" cy="1054104"/>
          </a:xfrm>
        </p:grpSpPr>
        <p:sp>
          <p:nvSpPr>
            <p:cNvPr id="512" name="Shape 512"/>
            <p:cNvSpPr/>
            <p:nvPr/>
          </p:nvSpPr>
          <p:spPr>
            <a:xfrm>
              <a:off x="-2" y="-1"/>
              <a:ext cx="12700007" cy="1054105"/>
            </a:xfrm>
            <a:prstGeom prst="rect">
              <a:avLst/>
            </a:prstGeom>
            <a:solidFill>
              <a:srgbClr val="E5D7C2"/>
            </a:solidFill>
            <a:ln w="12700" cap="flat">
              <a:noFill/>
              <a:miter lim="400000"/>
            </a:ln>
            <a:effectLst/>
          </p:spPr>
          <p:txBody>
            <a:bodyPr wrap="square" lIns="71433" tIns="71433" rIns="71433" bIns="71433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endParaRPr/>
            </a:p>
          </p:txBody>
        </p:sp>
        <p:sp>
          <p:nvSpPr>
            <p:cNvPr id="513" name="Shape 513"/>
            <p:cNvSpPr/>
            <p:nvPr/>
          </p:nvSpPr>
          <p:spPr>
            <a:xfrm>
              <a:off x="10160001" y="-1"/>
              <a:ext cx="2540005" cy="1054105"/>
            </a:xfrm>
            <a:prstGeom prst="rect">
              <a:avLst/>
            </a:prstGeom>
            <a:solidFill>
              <a:srgbClr val="6683B7"/>
            </a:solidFill>
            <a:ln w="12700" cap="flat">
              <a:noFill/>
              <a:miter lim="400000"/>
            </a:ln>
            <a:effectLst/>
          </p:spPr>
          <p:txBody>
            <a:bodyPr wrap="square" lIns="71433" tIns="71433" rIns="71433" bIns="71433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endParaRPr/>
            </a:p>
          </p:txBody>
        </p:sp>
      </p:grpSp>
      <p:grpSp>
        <p:nvGrpSpPr>
          <p:cNvPr id="517" name="Group 517"/>
          <p:cNvGrpSpPr/>
          <p:nvPr/>
        </p:nvGrpSpPr>
        <p:grpSpPr>
          <a:xfrm>
            <a:off x="1492147" y="8905352"/>
            <a:ext cx="12712708" cy="1054106"/>
            <a:chOff x="-1" y="0"/>
            <a:chExt cx="12712706" cy="1054104"/>
          </a:xfrm>
        </p:grpSpPr>
        <p:sp>
          <p:nvSpPr>
            <p:cNvPr id="515" name="Shape 515"/>
            <p:cNvSpPr/>
            <p:nvPr/>
          </p:nvSpPr>
          <p:spPr>
            <a:xfrm>
              <a:off x="-2" y="-1"/>
              <a:ext cx="12700007" cy="1054105"/>
            </a:xfrm>
            <a:prstGeom prst="rect">
              <a:avLst/>
            </a:prstGeom>
            <a:solidFill>
              <a:srgbClr val="E5D7C2"/>
            </a:solidFill>
            <a:ln w="12700" cap="flat">
              <a:noFill/>
              <a:miter lim="400000"/>
            </a:ln>
            <a:effectLst/>
          </p:spPr>
          <p:txBody>
            <a:bodyPr wrap="square" lIns="71433" tIns="71433" rIns="71433" bIns="71433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endParaRPr/>
            </a:p>
          </p:txBody>
        </p:sp>
        <p:sp>
          <p:nvSpPr>
            <p:cNvPr id="516" name="Shape 516"/>
            <p:cNvSpPr/>
            <p:nvPr/>
          </p:nvSpPr>
          <p:spPr>
            <a:xfrm>
              <a:off x="11061702" y="-1"/>
              <a:ext cx="1651004" cy="1054105"/>
            </a:xfrm>
            <a:prstGeom prst="rect">
              <a:avLst/>
            </a:prstGeom>
            <a:solidFill>
              <a:srgbClr val="6784B5"/>
            </a:solidFill>
            <a:ln w="12700" cap="flat">
              <a:noFill/>
              <a:miter lim="400000"/>
            </a:ln>
            <a:effectLst/>
          </p:spPr>
          <p:txBody>
            <a:bodyPr wrap="square" lIns="71433" tIns="71433" rIns="71433" bIns="71433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endParaRPr/>
            </a:p>
          </p:txBody>
        </p:sp>
      </p:grpSp>
      <p:grpSp>
        <p:nvGrpSpPr>
          <p:cNvPr id="520" name="Group 520"/>
          <p:cNvGrpSpPr/>
          <p:nvPr/>
        </p:nvGrpSpPr>
        <p:grpSpPr>
          <a:xfrm>
            <a:off x="1492150" y="10433634"/>
            <a:ext cx="14097006" cy="1054106"/>
            <a:chOff x="0" y="0"/>
            <a:chExt cx="14097004" cy="1054104"/>
          </a:xfrm>
        </p:grpSpPr>
        <p:sp>
          <p:nvSpPr>
            <p:cNvPr id="518" name="Shape 518"/>
            <p:cNvSpPr/>
            <p:nvPr/>
          </p:nvSpPr>
          <p:spPr>
            <a:xfrm>
              <a:off x="0" y="-1"/>
              <a:ext cx="12700005" cy="1054105"/>
            </a:xfrm>
            <a:prstGeom prst="rect">
              <a:avLst/>
            </a:prstGeom>
            <a:solidFill>
              <a:srgbClr val="E6D8C1"/>
            </a:solidFill>
            <a:ln w="12700" cap="flat">
              <a:noFill/>
              <a:miter lim="400000"/>
            </a:ln>
            <a:effectLst/>
          </p:spPr>
          <p:txBody>
            <a:bodyPr wrap="square" lIns="71433" tIns="71433" rIns="71433" bIns="71433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endParaRPr/>
            </a:p>
          </p:txBody>
        </p:sp>
        <p:sp>
          <p:nvSpPr>
            <p:cNvPr id="519" name="Shape 519"/>
            <p:cNvSpPr/>
            <p:nvPr/>
          </p:nvSpPr>
          <p:spPr>
            <a:xfrm>
              <a:off x="12700002" y="-1"/>
              <a:ext cx="1397004" cy="1054105"/>
            </a:xfrm>
            <a:prstGeom prst="rect">
              <a:avLst/>
            </a:prstGeom>
            <a:solidFill>
              <a:srgbClr val="C15799"/>
            </a:solidFill>
            <a:ln w="12700" cap="flat">
              <a:noFill/>
              <a:miter lim="400000"/>
            </a:ln>
            <a:effectLst/>
          </p:spPr>
          <p:txBody>
            <a:bodyPr wrap="square" lIns="71433" tIns="71433" rIns="71433" bIns="71433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endParaRPr/>
            </a:p>
          </p:txBody>
        </p:sp>
      </p:grpSp>
      <p:sp>
        <p:nvSpPr>
          <p:cNvPr id="521" name="Shape 521"/>
          <p:cNvSpPr/>
          <p:nvPr/>
        </p:nvSpPr>
        <p:spPr>
          <a:xfrm>
            <a:off x="1739318" y="5912318"/>
            <a:ext cx="12003069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lnSpc>
                <a:spcPct val="150000"/>
              </a:lnSpc>
              <a:defRPr sz="45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Увлажненность</a:t>
            </a:r>
            <a:r>
              <a:rPr dirty="0"/>
              <a:t> </a:t>
            </a:r>
            <a:r>
              <a:rPr dirty="0" err="1"/>
              <a:t>кожи</a:t>
            </a:r>
            <a:r>
              <a:rPr dirty="0"/>
              <a:t>:</a:t>
            </a:r>
            <a:r>
              <a:rPr b="1" dirty="0"/>
              <a:t> </a:t>
            </a:r>
            <a:r>
              <a:rPr b="1" dirty="0">
                <a:solidFill>
                  <a:srgbClr val="C15799"/>
                </a:solidFill>
              </a:rPr>
              <a:t>+9,8%</a:t>
            </a:r>
          </a:p>
        </p:txBody>
      </p:sp>
      <p:sp>
        <p:nvSpPr>
          <p:cNvPr id="522" name="Shape 522"/>
          <p:cNvSpPr/>
          <p:nvPr/>
        </p:nvSpPr>
        <p:spPr>
          <a:xfrm>
            <a:off x="1739319" y="10555702"/>
            <a:ext cx="11744533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lnSpc>
                <a:spcPct val="150000"/>
              </a:lnSpc>
              <a:defRPr sz="45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Плотность коллагена в коже:</a:t>
            </a:r>
            <a:r>
              <a:rPr b="1"/>
              <a:t> </a:t>
            </a:r>
            <a:r>
              <a:rPr b="1">
                <a:solidFill>
                  <a:srgbClr val="C15799"/>
                </a:solidFill>
              </a:rPr>
              <a:t>+10,6%</a:t>
            </a:r>
          </a:p>
        </p:txBody>
      </p:sp>
      <p:sp>
        <p:nvSpPr>
          <p:cNvPr id="523" name="Shape 523"/>
          <p:cNvSpPr/>
          <p:nvPr/>
        </p:nvSpPr>
        <p:spPr>
          <a:xfrm>
            <a:off x="1739320" y="7487028"/>
            <a:ext cx="8755168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lnSpc>
                <a:spcPct val="150000"/>
              </a:lnSpc>
              <a:defRPr sz="45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Провисание кожи:</a:t>
            </a:r>
            <a:r>
              <a:rPr b="1"/>
              <a:t> </a:t>
            </a:r>
            <a:r>
              <a:rPr b="1">
                <a:solidFill>
                  <a:srgbClr val="175D97"/>
                </a:solidFill>
              </a:rPr>
              <a:t>–20,1%</a:t>
            </a:r>
          </a:p>
        </p:txBody>
      </p:sp>
      <p:sp>
        <p:nvSpPr>
          <p:cNvPr id="524" name="Shape 524"/>
          <p:cNvSpPr/>
          <p:nvPr/>
        </p:nvSpPr>
        <p:spPr>
          <a:xfrm>
            <a:off x="1739318" y="9040117"/>
            <a:ext cx="10915462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lnSpc>
                <a:spcPct val="150000"/>
              </a:lnSpc>
              <a:defRPr sz="45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Неровность кожи:</a:t>
            </a:r>
            <a:r>
              <a:rPr b="1"/>
              <a:t> </a:t>
            </a:r>
            <a:r>
              <a:rPr b="1">
                <a:solidFill>
                  <a:srgbClr val="175D97"/>
                </a:solidFill>
              </a:rPr>
              <a:t>–13,2%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/>
          <p:nvPr/>
        </p:nvSpPr>
        <p:spPr>
          <a:xfrm>
            <a:off x="16807543" y="-177801"/>
            <a:ext cx="7627258" cy="14412916"/>
          </a:xfrm>
          <a:prstGeom prst="rect">
            <a:avLst/>
          </a:prstGeom>
          <a:solidFill>
            <a:srgbClr val="C15799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529" name="Shape 529"/>
          <p:cNvSpPr/>
          <p:nvPr/>
        </p:nvSpPr>
        <p:spPr>
          <a:xfrm>
            <a:off x="-305199" y="-177800"/>
            <a:ext cx="24740000" cy="14175980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530" name="Shape 530"/>
          <p:cNvSpPr/>
          <p:nvPr/>
        </p:nvSpPr>
        <p:spPr>
          <a:xfrm>
            <a:off x="1308397" y="915282"/>
            <a:ext cx="13026529" cy="3022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defRPr sz="10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Promarine </a:t>
            </a:r>
          </a:p>
          <a:p>
            <a:pPr>
              <a:defRPr sz="10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Collagen Peptides</a:t>
            </a:r>
          </a:p>
        </p:txBody>
      </p:sp>
      <p:pic>
        <p:nvPicPr>
          <p:cNvPr id="531" name="image50.png"/>
          <p:cNvPicPr>
            <a:picLocks noChangeAspect="1"/>
          </p:cNvPicPr>
          <p:nvPr/>
        </p:nvPicPr>
        <p:blipFill>
          <a:blip r:embed="rId2"/>
          <a:srcRect l="238" t="546" r="66671" b="10613"/>
          <a:stretch>
            <a:fillRect/>
          </a:stretch>
        </p:blipFill>
        <p:spPr>
          <a:xfrm>
            <a:off x="16802078" y="-321488"/>
            <a:ext cx="8040239" cy="14295785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Shape 532"/>
          <p:cNvSpPr/>
          <p:nvPr/>
        </p:nvSpPr>
        <p:spPr>
          <a:xfrm>
            <a:off x="1377204" y="5928330"/>
            <a:ext cx="8901711" cy="2495858"/>
          </a:xfrm>
          <a:prstGeom prst="roundRect">
            <a:avLst>
              <a:gd name="adj" fmla="val 24933"/>
            </a:avLst>
          </a:prstGeom>
          <a:ln w="38100">
            <a:solidFill>
              <a:srgbClr val="C15799"/>
            </a:solidFill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533" name="Shape 533"/>
          <p:cNvSpPr/>
          <p:nvPr/>
        </p:nvSpPr>
        <p:spPr>
          <a:xfrm>
            <a:off x="1377204" y="9139190"/>
            <a:ext cx="9636426" cy="1939347"/>
          </a:xfrm>
          <a:prstGeom prst="roundRect">
            <a:avLst>
              <a:gd name="adj" fmla="val 32088"/>
            </a:avLst>
          </a:prstGeom>
          <a:ln w="38100">
            <a:solidFill>
              <a:srgbClr val="C8A876"/>
            </a:solidFill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534" name="Shape 534"/>
          <p:cNvSpPr/>
          <p:nvPr/>
        </p:nvSpPr>
        <p:spPr>
          <a:xfrm>
            <a:off x="1982378" y="6302026"/>
            <a:ext cx="12902632" cy="4576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4 </a:t>
            </a:r>
            <a:r>
              <a:rPr dirty="0" err="1"/>
              <a:t>недели</a:t>
            </a:r>
            <a:r>
              <a:rPr dirty="0"/>
              <a:t> </a:t>
            </a:r>
            <a:r>
              <a:rPr dirty="0" err="1"/>
              <a:t>непрерывного</a:t>
            </a:r>
            <a:r>
              <a:rPr dirty="0"/>
              <a:t> </a:t>
            </a:r>
            <a:r>
              <a:rPr dirty="0" err="1"/>
              <a:t>приема</a:t>
            </a:r>
            <a:r>
              <a:rPr b="0" dirty="0"/>
              <a:t> </a:t>
            </a:r>
          </a:p>
          <a:p>
            <a:pPr>
              <a:defRPr sz="3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повышения</a:t>
            </a:r>
            <a:r>
              <a:rPr dirty="0"/>
              <a:t> </a:t>
            </a:r>
            <a:r>
              <a:rPr dirty="0" err="1"/>
              <a:t>увлажненности</a:t>
            </a:r>
            <a:r>
              <a:rPr dirty="0"/>
              <a:t>, </a:t>
            </a:r>
          </a:p>
          <a:p>
            <a:pPr>
              <a:defRPr sz="3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гладкости</a:t>
            </a:r>
            <a:r>
              <a:rPr dirty="0"/>
              <a:t> и </a:t>
            </a:r>
            <a:r>
              <a:rPr dirty="0" err="1"/>
              <a:t>упругости</a:t>
            </a:r>
            <a:r>
              <a:rPr dirty="0"/>
              <a:t> </a:t>
            </a:r>
            <a:r>
              <a:rPr dirty="0" err="1"/>
              <a:t>кожи</a:t>
            </a:r>
            <a:r>
              <a:rPr dirty="0"/>
              <a:t>. </a:t>
            </a:r>
          </a:p>
          <a:p>
            <a:pPr>
              <a:defRPr sz="3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>
              <a:defRPr sz="3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>
              <a:defRPr sz="3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>
              <a:defRPr sz="3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увядающей</a:t>
            </a:r>
            <a:r>
              <a:rPr dirty="0"/>
              <a:t> </a:t>
            </a:r>
            <a:r>
              <a:rPr dirty="0" err="1"/>
              <a:t>коже</a:t>
            </a:r>
            <a:r>
              <a:rPr dirty="0"/>
              <a:t> </a:t>
            </a:r>
            <a:r>
              <a:rPr dirty="0" err="1"/>
              <a:t>можно</a:t>
            </a:r>
            <a:r>
              <a:rPr dirty="0"/>
              <a:t> </a:t>
            </a:r>
            <a:r>
              <a:rPr dirty="0" err="1"/>
              <a:t>продлить</a:t>
            </a:r>
            <a:r>
              <a:rPr dirty="0"/>
              <a:t> </a:t>
            </a:r>
          </a:p>
          <a:p>
            <a:pPr>
              <a:defRPr sz="3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прием</a:t>
            </a:r>
            <a:r>
              <a:rPr dirty="0"/>
              <a:t> </a:t>
            </a:r>
            <a:r>
              <a:rPr dirty="0" err="1"/>
              <a:t>до</a:t>
            </a:r>
            <a:r>
              <a:rPr b="1" dirty="0"/>
              <a:t> 2 </a:t>
            </a:r>
            <a:r>
              <a:rPr b="1" dirty="0" err="1"/>
              <a:t>месяцев</a:t>
            </a:r>
            <a:r>
              <a:rPr b="1" dirty="0"/>
              <a:t>.</a:t>
            </a:r>
          </a:p>
        </p:txBody>
      </p:sp>
      <p:sp>
        <p:nvSpPr>
          <p:cNvPr id="535" name="Shape 535"/>
          <p:cNvSpPr/>
          <p:nvPr/>
        </p:nvSpPr>
        <p:spPr>
          <a:xfrm>
            <a:off x="1308395" y="4384302"/>
            <a:ext cx="11830751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4500" b="1">
                <a:solidFill>
                  <a:srgbClr val="70707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Продолжительность приема:</a:t>
            </a:r>
          </a:p>
        </p:txBody>
      </p:sp>
      <p:pic>
        <p:nvPicPr>
          <p:cNvPr id="536" name="image5.png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image5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8352" y="1289448"/>
            <a:ext cx="11241483" cy="11241483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Shape 538"/>
          <p:cNvSpPr/>
          <p:nvPr/>
        </p:nvSpPr>
        <p:spPr>
          <a:xfrm>
            <a:off x="19688173" y="12782736"/>
            <a:ext cx="3684282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2000" b="1">
                <a:solidFill>
                  <a:srgbClr val="DFA4C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Promarine</a:t>
            </a:r>
            <a:r>
              <a:rPr>
                <a:solidFill>
                  <a:srgbClr val="A7A7A7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Collagen Peptides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/>
          <p:nvPr/>
        </p:nvSpPr>
        <p:spPr>
          <a:xfrm>
            <a:off x="-178000" y="-177800"/>
            <a:ext cx="24740000" cy="14175980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541" name="Shape 541"/>
          <p:cNvSpPr/>
          <p:nvPr/>
        </p:nvSpPr>
        <p:spPr>
          <a:xfrm>
            <a:off x="1028998" y="1785647"/>
            <a:ext cx="18814950" cy="2621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defRPr sz="8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Promarine</a:t>
            </a:r>
            <a:r>
              <a:rPr dirty="0"/>
              <a:t> </a:t>
            </a:r>
          </a:p>
          <a:p>
            <a:pPr>
              <a:defRPr sz="8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Collagen Peptides</a:t>
            </a:r>
          </a:p>
        </p:txBody>
      </p:sp>
      <p:sp>
        <p:nvSpPr>
          <p:cNvPr id="542" name="Shape 542"/>
          <p:cNvSpPr/>
          <p:nvPr/>
        </p:nvSpPr>
        <p:spPr>
          <a:xfrm>
            <a:off x="11536959" y="1949759"/>
            <a:ext cx="13184719" cy="9615963"/>
          </a:xfrm>
          <a:prstGeom prst="rect">
            <a:avLst/>
          </a:prstGeom>
          <a:solidFill>
            <a:srgbClr val="C15799"/>
          </a:solidFill>
          <a:ln w="12700">
            <a:miter lim="400000"/>
          </a:ln>
        </p:spPr>
        <p:txBody>
          <a:bodyPr lIns="71433" tIns="71433" rIns="71433" bIns="71433"/>
          <a:lstStyle/>
          <a:p>
            <a:pPr defTabSz="914400"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43" name="image5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1903" y="-4108511"/>
            <a:ext cx="22037395" cy="22037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image5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554559" y="2150278"/>
            <a:ext cx="13007442" cy="8889235"/>
          </a:xfrm>
          <a:prstGeom prst="rect">
            <a:avLst/>
          </a:prstGeom>
          <a:ln w="12700">
            <a:miter lim="400000"/>
          </a:ln>
        </p:spPr>
      </p:pic>
      <p:sp>
        <p:nvSpPr>
          <p:cNvPr id="545" name="Shape 545"/>
          <p:cNvSpPr/>
          <p:nvPr/>
        </p:nvSpPr>
        <p:spPr>
          <a:xfrm>
            <a:off x="19688173" y="12782736"/>
            <a:ext cx="3684282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2000" b="1">
                <a:solidFill>
                  <a:srgbClr val="DFA4C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Promarine</a:t>
            </a:r>
            <a:r>
              <a:rPr>
                <a:solidFill>
                  <a:srgbClr val="A7A7A7"/>
                </a:solidFill>
              </a:rPr>
              <a:t> Collagen Peptides</a:t>
            </a:r>
          </a:p>
        </p:txBody>
      </p:sp>
      <p:pic>
        <p:nvPicPr>
          <p:cNvPr id="546" name="image5.png" descr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547" name="Shape 547"/>
          <p:cNvSpPr/>
          <p:nvPr/>
        </p:nvSpPr>
        <p:spPr>
          <a:xfrm>
            <a:off x="1024160" y="7849930"/>
            <a:ext cx="4361642" cy="344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678" tIns="85678" rIns="85678" bIns="85678">
            <a:spAutoFit/>
          </a:bodyPr>
          <a:lstStyle/>
          <a:p>
            <a:pPr defTabSz="914400">
              <a:defRPr sz="3200" b="1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БОНУСНЫЕ БАЛЛЫ</a:t>
            </a:r>
          </a:p>
          <a:p>
            <a:pPr defTabSz="914400">
              <a:defRPr sz="3200" spc="-1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defTabSz="914400">
              <a:defRPr sz="3200" spc="-1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defTabSz="914400">
              <a:defRPr sz="3200" b="1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КЛУБНАЯ ЦЕНА</a:t>
            </a:r>
          </a:p>
          <a:p>
            <a:pPr defTabSz="914400">
              <a:defRPr sz="3200" spc="-1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defTabSz="914400">
              <a:defRPr sz="3200" spc="-1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defTabSz="914400">
              <a:defRPr sz="3200" b="1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РОЗНИЧНАЯ ЦЕНА</a:t>
            </a:r>
          </a:p>
        </p:txBody>
      </p:sp>
      <p:sp>
        <p:nvSpPr>
          <p:cNvPr id="548" name="Shape 548"/>
          <p:cNvSpPr/>
          <p:nvPr/>
        </p:nvSpPr>
        <p:spPr>
          <a:xfrm>
            <a:off x="6179999" y="7646736"/>
            <a:ext cx="1285525" cy="911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678" tIns="85678" rIns="85678" bIns="85678">
            <a:spAutoFit/>
          </a:bodyPr>
          <a:lstStyle>
            <a:lvl1pPr defTabSz="914400">
              <a:defRPr sz="5200" b="1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100</a:t>
            </a:r>
          </a:p>
        </p:txBody>
      </p:sp>
      <p:sp>
        <p:nvSpPr>
          <p:cNvPr id="549" name="Shape 549"/>
          <p:cNvSpPr/>
          <p:nvPr/>
        </p:nvSpPr>
        <p:spPr>
          <a:xfrm>
            <a:off x="6045047" y="10583637"/>
            <a:ext cx="2110514" cy="911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678" tIns="85678" rIns="85678" bIns="85678">
            <a:spAutoFit/>
          </a:bodyPr>
          <a:lstStyle/>
          <a:p>
            <a:pPr defTabSz="914400">
              <a:defRPr sz="5200" b="1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200 </a:t>
            </a:r>
            <a:r>
              <a:rPr sz="3200" dirty="0" err="1"/>
              <a:t>у.е</a:t>
            </a:r>
            <a:r>
              <a:rPr sz="3200" dirty="0"/>
              <a:t>.</a:t>
            </a:r>
          </a:p>
        </p:txBody>
      </p:sp>
      <p:sp>
        <p:nvSpPr>
          <p:cNvPr id="550" name="Shape 550"/>
          <p:cNvSpPr/>
          <p:nvPr/>
        </p:nvSpPr>
        <p:spPr>
          <a:xfrm>
            <a:off x="5964664" y="9121136"/>
            <a:ext cx="2039944" cy="911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678" tIns="85678" rIns="85678" bIns="85678">
            <a:spAutoFit/>
          </a:bodyPr>
          <a:lstStyle/>
          <a:p>
            <a:pPr defTabSz="914400">
              <a:defRPr sz="5200" b="1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160</a:t>
            </a:r>
            <a:r>
              <a:rPr sz="3200" dirty="0"/>
              <a:t> </a:t>
            </a:r>
            <a:r>
              <a:rPr sz="3200" dirty="0" err="1"/>
              <a:t>у.е</a:t>
            </a:r>
            <a:r>
              <a:rPr sz="3200" dirty="0"/>
              <a:t>.</a:t>
            </a:r>
          </a:p>
        </p:txBody>
      </p:sp>
      <p:sp>
        <p:nvSpPr>
          <p:cNvPr id="551" name="Shape 551"/>
          <p:cNvSpPr/>
          <p:nvPr/>
        </p:nvSpPr>
        <p:spPr>
          <a:xfrm>
            <a:off x="6057585" y="7406985"/>
            <a:ext cx="1423139" cy="1423139"/>
          </a:xfrm>
          <a:prstGeom prst="ellipse">
            <a:avLst/>
          </a:prstGeom>
          <a:ln w="38160">
            <a:solidFill>
              <a:srgbClr val="ECAED8"/>
            </a:solidFill>
          </a:ln>
        </p:spPr>
        <p:txBody>
          <a:bodyPr lIns="71433" tIns="71433" rIns="71433" bIns="71433"/>
          <a:lstStyle/>
          <a:p>
            <a:pPr defTabSz="914400"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2" name="Shape 552"/>
          <p:cNvSpPr/>
          <p:nvPr/>
        </p:nvSpPr>
        <p:spPr>
          <a:xfrm>
            <a:off x="1117787" y="4744471"/>
            <a:ext cx="10259493" cy="2387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3600" b="1">
                <a:solidFill>
                  <a:srgbClr val="70707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5400" dirty="0" smtClean="0"/>
              <a:t>226003</a:t>
            </a:r>
          </a:p>
          <a:p>
            <a:endParaRPr lang="ru-RU" dirty="0" smtClean="0"/>
          </a:p>
          <a:p>
            <a:r>
              <a:rPr lang="ru-RU" dirty="0" smtClean="0"/>
              <a:t>1 курс (3</a:t>
            </a:r>
            <a:r>
              <a:rPr dirty="0" smtClean="0"/>
              <a:t> </a:t>
            </a:r>
            <a:r>
              <a:rPr dirty="0" err="1" smtClean="0"/>
              <a:t>упаковк</a:t>
            </a:r>
            <a:r>
              <a:rPr lang="ru-RU" dirty="0" smtClean="0"/>
              <a:t>и)</a:t>
            </a:r>
            <a:r>
              <a:rPr dirty="0" smtClean="0"/>
              <a:t> =</a:t>
            </a:r>
            <a:r>
              <a:rPr lang="ru-RU" dirty="0" smtClean="0"/>
              <a:t> 30 </a:t>
            </a:r>
            <a:r>
              <a:rPr lang="ru-RU" dirty="0"/>
              <a:t>флаконов по 50 мл</a:t>
            </a:r>
          </a:p>
          <a:p>
            <a:endParaRPr dirty="0"/>
          </a:p>
        </p:txBody>
      </p:sp>
      <p:sp>
        <p:nvSpPr>
          <p:cNvPr id="553" name="Shape 553"/>
          <p:cNvSpPr/>
          <p:nvPr/>
        </p:nvSpPr>
        <p:spPr>
          <a:xfrm>
            <a:off x="4065828" y="5408592"/>
            <a:ext cx="5679183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3600" b="1">
                <a:solidFill>
                  <a:srgbClr val="C157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  <p:sp>
        <p:nvSpPr>
          <p:cNvPr id="554" name="Shape 554"/>
          <p:cNvSpPr/>
          <p:nvPr/>
        </p:nvSpPr>
        <p:spPr>
          <a:xfrm flipH="1" flipV="1">
            <a:off x="1201770" y="6713978"/>
            <a:ext cx="9766093" cy="20044"/>
          </a:xfrm>
          <a:prstGeom prst="line">
            <a:avLst/>
          </a:prstGeom>
          <a:ln w="38100">
            <a:solidFill>
              <a:srgbClr val="DDDDD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51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/>
          <p:nvPr/>
        </p:nvSpPr>
        <p:spPr>
          <a:xfrm>
            <a:off x="-178000" y="-177800"/>
            <a:ext cx="24740000" cy="14175980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541" name="Shape 541"/>
          <p:cNvSpPr/>
          <p:nvPr/>
        </p:nvSpPr>
        <p:spPr>
          <a:xfrm>
            <a:off x="1028998" y="1785647"/>
            <a:ext cx="18814950" cy="2621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defRPr sz="8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Promarine</a:t>
            </a:r>
            <a:r>
              <a:rPr dirty="0"/>
              <a:t> </a:t>
            </a:r>
          </a:p>
          <a:p>
            <a:pPr>
              <a:defRPr sz="8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Collagen Peptides</a:t>
            </a:r>
          </a:p>
        </p:txBody>
      </p:sp>
      <p:sp>
        <p:nvSpPr>
          <p:cNvPr id="542" name="Shape 542"/>
          <p:cNvSpPr/>
          <p:nvPr/>
        </p:nvSpPr>
        <p:spPr>
          <a:xfrm>
            <a:off x="11536959" y="1949759"/>
            <a:ext cx="13184719" cy="9615963"/>
          </a:xfrm>
          <a:prstGeom prst="rect">
            <a:avLst/>
          </a:prstGeom>
          <a:solidFill>
            <a:srgbClr val="C15799"/>
          </a:solidFill>
          <a:ln w="12700">
            <a:miter lim="400000"/>
          </a:ln>
        </p:spPr>
        <p:txBody>
          <a:bodyPr lIns="71433" tIns="71433" rIns="71433" bIns="71433"/>
          <a:lstStyle/>
          <a:p>
            <a:pPr defTabSz="914400"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43" name="image5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1903" y="-4108511"/>
            <a:ext cx="22037395" cy="22037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image5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554559" y="2150278"/>
            <a:ext cx="13007442" cy="8889235"/>
          </a:xfrm>
          <a:prstGeom prst="rect">
            <a:avLst/>
          </a:prstGeom>
          <a:ln w="12700">
            <a:miter lim="400000"/>
          </a:ln>
        </p:spPr>
      </p:pic>
      <p:sp>
        <p:nvSpPr>
          <p:cNvPr id="545" name="Shape 545"/>
          <p:cNvSpPr/>
          <p:nvPr/>
        </p:nvSpPr>
        <p:spPr>
          <a:xfrm>
            <a:off x="19688173" y="12782736"/>
            <a:ext cx="3684282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2000" b="1">
                <a:solidFill>
                  <a:srgbClr val="DFA4C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Promarine</a:t>
            </a:r>
            <a:r>
              <a:rPr>
                <a:solidFill>
                  <a:srgbClr val="A7A7A7"/>
                </a:solidFill>
              </a:rPr>
              <a:t> Collagen Peptides</a:t>
            </a:r>
          </a:p>
        </p:txBody>
      </p:sp>
      <p:pic>
        <p:nvPicPr>
          <p:cNvPr id="546" name="image5.png" descr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547" name="Shape 547"/>
          <p:cNvSpPr/>
          <p:nvPr/>
        </p:nvSpPr>
        <p:spPr>
          <a:xfrm>
            <a:off x="1024160" y="7849930"/>
            <a:ext cx="4361642" cy="344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678" tIns="85678" rIns="85678" bIns="85678">
            <a:spAutoFit/>
          </a:bodyPr>
          <a:lstStyle/>
          <a:p>
            <a:pPr defTabSz="914400">
              <a:defRPr sz="3200" b="1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БОНУСНЫЕ БАЛЛЫ</a:t>
            </a:r>
          </a:p>
          <a:p>
            <a:pPr defTabSz="914400">
              <a:defRPr sz="3200" spc="-1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defTabSz="914400">
              <a:defRPr sz="3200" spc="-1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defTabSz="914400">
              <a:defRPr sz="3200" b="1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КЛУБНАЯ ЦЕНА</a:t>
            </a:r>
          </a:p>
          <a:p>
            <a:pPr defTabSz="914400">
              <a:defRPr sz="3200" spc="-1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defTabSz="914400">
              <a:defRPr sz="3200" spc="-1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defTabSz="914400">
              <a:defRPr sz="3200" b="1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РОЗНИЧНАЯ ЦЕНА</a:t>
            </a:r>
          </a:p>
        </p:txBody>
      </p:sp>
      <p:sp>
        <p:nvSpPr>
          <p:cNvPr id="548" name="Shape 548"/>
          <p:cNvSpPr/>
          <p:nvPr/>
        </p:nvSpPr>
        <p:spPr>
          <a:xfrm>
            <a:off x="6179999" y="7646736"/>
            <a:ext cx="913360" cy="97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678" tIns="85678" rIns="85678" bIns="85678">
            <a:spAutoFit/>
          </a:bodyPr>
          <a:lstStyle>
            <a:lvl1pPr defTabSz="914400">
              <a:defRPr sz="5200" b="1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 smtClean="0"/>
              <a:t>32</a:t>
            </a:r>
            <a:endParaRPr dirty="0"/>
          </a:p>
        </p:txBody>
      </p:sp>
      <p:sp>
        <p:nvSpPr>
          <p:cNvPr id="549" name="Shape 549"/>
          <p:cNvSpPr/>
          <p:nvPr/>
        </p:nvSpPr>
        <p:spPr>
          <a:xfrm>
            <a:off x="6196881" y="10552889"/>
            <a:ext cx="2707698" cy="97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678" tIns="85678" rIns="85678" bIns="85678">
            <a:spAutoFit/>
          </a:bodyPr>
          <a:lstStyle/>
          <a:p>
            <a:pPr defTabSz="914400">
              <a:defRPr sz="5200" b="1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/>
              <a:t>68,75</a:t>
            </a:r>
            <a:r>
              <a:rPr dirty="0" smtClean="0"/>
              <a:t> </a:t>
            </a:r>
            <a:r>
              <a:rPr sz="3200" dirty="0" err="1"/>
              <a:t>у.е</a:t>
            </a:r>
            <a:r>
              <a:rPr sz="3200" dirty="0"/>
              <a:t>.</a:t>
            </a:r>
          </a:p>
        </p:txBody>
      </p:sp>
      <p:sp>
        <p:nvSpPr>
          <p:cNvPr id="550" name="Shape 550"/>
          <p:cNvSpPr/>
          <p:nvPr/>
        </p:nvSpPr>
        <p:spPr>
          <a:xfrm>
            <a:off x="6179999" y="9204882"/>
            <a:ext cx="1709412" cy="97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678" tIns="85678" rIns="85678" bIns="85678">
            <a:spAutoFit/>
          </a:bodyPr>
          <a:lstStyle/>
          <a:p>
            <a:pPr defTabSz="914400">
              <a:defRPr sz="5200" b="1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/>
              <a:t>55</a:t>
            </a:r>
            <a:r>
              <a:rPr sz="3200" dirty="0" smtClean="0"/>
              <a:t> </a:t>
            </a:r>
            <a:r>
              <a:rPr sz="3200" dirty="0" err="1"/>
              <a:t>у.е</a:t>
            </a:r>
            <a:r>
              <a:rPr sz="3200" dirty="0"/>
              <a:t>.</a:t>
            </a:r>
          </a:p>
        </p:txBody>
      </p:sp>
      <p:sp>
        <p:nvSpPr>
          <p:cNvPr id="551" name="Shape 551"/>
          <p:cNvSpPr/>
          <p:nvPr/>
        </p:nvSpPr>
        <p:spPr>
          <a:xfrm>
            <a:off x="5927304" y="7406985"/>
            <a:ext cx="1423139" cy="1423139"/>
          </a:xfrm>
          <a:prstGeom prst="ellipse">
            <a:avLst/>
          </a:prstGeom>
          <a:ln w="38160">
            <a:solidFill>
              <a:srgbClr val="ECAED8"/>
            </a:solidFill>
          </a:ln>
        </p:spPr>
        <p:txBody>
          <a:bodyPr lIns="71433" tIns="71433" rIns="71433" bIns="71433"/>
          <a:lstStyle/>
          <a:p>
            <a:pPr defTabSz="914400"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2" name="Shape 552"/>
          <p:cNvSpPr/>
          <p:nvPr/>
        </p:nvSpPr>
        <p:spPr>
          <a:xfrm>
            <a:off x="1117788" y="4744471"/>
            <a:ext cx="9850076" cy="2387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3600" b="1">
                <a:solidFill>
                  <a:srgbClr val="70707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5400" dirty="0" smtClean="0"/>
              <a:t>2260</a:t>
            </a:r>
          </a:p>
          <a:p>
            <a:endParaRPr lang="ru-RU" dirty="0" smtClean="0"/>
          </a:p>
          <a:p>
            <a:r>
              <a:rPr lang="ru-RU" dirty="0" smtClean="0"/>
              <a:t>1</a:t>
            </a:r>
            <a:r>
              <a:rPr dirty="0" smtClean="0"/>
              <a:t> </a:t>
            </a:r>
            <a:r>
              <a:rPr dirty="0" err="1" smtClean="0"/>
              <a:t>упаковк</a:t>
            </a:r>
            <a:r>
              <a:rPr lang="ru-RU" dirty="0" smtClean="0"/>
              <a:t>а</a:t>
            </a:r>
            <a:r>
              <a:rPr dirty="0" smtClean="0"/>
              <a:t> =</a:t>
            </a:r>
            <a:r>
              <a:rPr lang="ru-RU" dirty="0" smtClean="0"/>
              <a:t> 10 </a:t>
            </a:r>
            <a:r>
              <a:rPr lang="ru-RU" dirty="0"/>
              <a:t>флаконов по 50 мл</a:t>
            </a:r>
          </a:p>
          <a:p>
            <a:endParaRPr dirty="0"/>
          </a:p>
        </p:txBody>
      </p:sp>
      <p:sp>
        <p:nvSpPr>
          <p:cNvPr id="553" name="Shape 553"/>
          <p:cNvSpPr/>
          <p:nvPr/>
        </p:nvSpPr>
        <p:spPr>
          <a:xfrm>
            <a:off x="4065828" y="5408592"/>
            <a:ext cx="5679183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3600" b="1">
                <a:solidFill>
                  <a:srgbClr val="C157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  <p:sp>
        <p:nvSpPr>
          <p:cNvPr id="554" name="Shape 554"/>
          <p:cNvSpPr/>
          <p:nvPr/>
        </p:nvSpPr>
        <p:spPr>
          <a:xfrm flipH="1" flipV="1">
            <a:off x="1201770" y="6713978"/>
            <a:ext cx="9766093" cy="20044"/>
          </a:xfrm>
          <a:prstGeom prst="line">
            <a:avLst/>
          </a:prstGeom>
          <a:ln w="38100">
            <a:solidFill>
              <a:srgbClr val="DDDDD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02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image1.jpeg"/>
          <p:cNvPicPr>
            <a:picLocks noChangeAspect="1"/>
          </p:cNvPicPr>
          <p:nvPr/>
        </p:nvPicPr>
        <p:blipFill>
          <a:blip r:embed="rId2"/>
          <a:srcRect l="20041" r="6816"/>
          <a:stretch>
            <a:fillRect/>
          </a:stretch>
        </p:blipFill>
        <p:spPr>
          <a:xfrm>
            <a:off x="-297656" y="-235177"/>
            <a:ext cx="24979310" cy="14186355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Shape 575"/>
          <p:cNvSpPr/>
          <p:nvPr/>
        </p:nvSpPr>
        <p:spPr>
          <a:xfrm>
            <a:off x="1560509" y="4580075"/>
            <a:ext cx="8202207" cy="3022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defRPr sz="10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Молодость </a:t>
            </a:r>
          </a:p>
          <a:p>
            <a:pPr>
              <a:defRPr sz="10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вне времени</a:t>
            </a:r>
          </a:p>
        </p:txBody>
      </p:sp>
      <p:pic>
        <p:nvPicPr>
          <p:cNvPr id="576" name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087" y="12046259"/>
            <a:ext cx="3050166" cy="5343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.png"/>
          <p:cNvPicPr>
            <a:picLocks noChangeAspect="1"/>
          </p:cNvPicPr>
          <p:nvPr/>
        </p:nvPicPr>
        <p:blipFill>
          <a:blip r:embed="rId3"/>
          <a:srcRect t="11132" r="9363" b="5242"/>
          <a:stretch>
            <a:fillRect/>
          </a:stretch>
        </p:blipFill>
        <p:spPr>
          <a:xfrm rot="10800000">
            <a:off x="-339871" y="-161343"/>
            <a:ext cx="24900422" cy="1416942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4"/>
          <p:cNvSpPr/>
          <p:nvPr/>
        </p:nvSpPr>
        <p:spPr>
          <a:xfrm>
            <a:off x="8665587" y="1094943"/>
            <a:ext cx="15954281" cy="2499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8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КОЛЛАГЕН — </a:t>
            </a:r>
          </a:p>
          <a:p>
            <a:pPr>
              <a:lnSpc>
                <a:spcPct val="90000"/>
              </a:lnSpc>
              <a:defRPr sz="8600" b="1">
                <a:solidFill>
                  <a:srgbClr val="C157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БЕЛОК № 1 В ОРГАНИЗМЕ</a:t>
            </a:r>
          </a:p>
        </p:txBody>
      </p:sp>
      <p:sp>
        <p:nvSpPr>
          <p:cNvPr id="4" name="Shape 36"/>
          <p:cNvSpPr/>
          <p:nvPr/>
        </p:nvSpPr>
        <p:spPr>
          <a:xfrm>
            <a:off x="8372831" y="3511330"/>
            <a:ext cx="14567919" cy="7237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50000" b="1">
                <a:solidFill>
                  <a:srgbClr val="F5B1D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35%</a:t>
            </a:r>
          </a:p>
        </p:txBody>
      </p:sp>
      <p:sp>
        <p:nvSpPr>
          <p:cNvPr id="5" name="Shape 37"/>
          <p:cNvSpPr/>
          <p:nvPr/>
        </p:nvSpPr>
        <p:spPr>
          <a:xfrm>
            <a:off x="8756073" y="10374727"/>
            <a:ext cx="11929199" cy="1444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45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коллаген составляет 30-35% от общего количества белка в организме</a:t>
            </a:r>
          </a:p>
        </p:txBody>
      </p:sp>
    </p:spTree>
    <p:extLst>
      <p:ext uri="{BB962C8B-B14F-4D97-AF65-F5344CB8AC3E}">
        <p14:creationId xmlns:p14="http://schemas.microsoft.com/office/powerpoint/2010/main" val="131709169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-305199" y="-229990"/>
            <a:ext cx="24740000" cy="14175980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45" name="Shape 45"/>
          <p:cNvSpPr/>
          <p:nvPr/>
        </p:nvSpPr>
        <p:spPr>
          <a:xfrm>
            <a:off x="19688173" y="12782736"/>
            <a:ext cx="3684282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2000" b="1">
                <a:solidFill>
                  <a:srgbClr val="DFA4C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Promarine</a:t>
            </a:r>
            <a:r>
              <a:rPr>
                <a:solidFill>
                  <a:srgbClr val="A7A7A7"/>
                </a:solidFill>
              </a:rPr>
              <a:t> Collagen Peptides</a:t>
            </a:r>
          </a:p>
        </p:txBody>
      </p:sp>
      <p:pic>
        <p:nvPicPr>
          <p:cNvPr id="46" name="image5.png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47"/>
          <p:cNvSpPr/>
          <p:nvPr/>
        </p:nvSpPr>
        <p:spPr>
          <a:xfrm>
            <a:off x="2135394" y="8606387"/>
            <a:ext cx="4155981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algn="ctr"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цепочка</a:t>
            </a:r>
          </a:p>
          <a:p>
            <a:pPr algn="ctr"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аминокислот</a:t>
            </a:r>
          </a:p>
        </p:txBody>
      </p:sp>
      <p:sp>
        <p:nvSpPr>
          <p:cNvPr id="48" name="Shape 48"/>
          <p:cNvSpPr/>
          <p:nvPr/>
        </p:nvSpPr>
        <p:spPr>
          <a:xfrm>
            <a:off x="6398981" y="8606387"/>
            <a:ext cx="6053742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algn="ctr"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молекула</a:t>
            </a:r>
            <a:endParaRPr dirty="0"/>
          </a:p>
          <a:p>
            <a:pPr algn="ctr"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коллагена</a:t>
            </a:r>
            <a:r>
              <a:rPr dirty="0"/>
              <a:t> «</a:t>
            </a:r>
            <a:r>
              <a:rPr dirty="0" err="1"/>
              <a:t>канат</a:t>
            </a:r>
            <a:r>
              <a:rPr dirty="0"/>
              <a:t>»</a:t>
            </a:r>
          </a:p>
        </p:txBody>
      </p:sp>
      <p:sp>
        <p:nvSpPr>
          <p:cNvPr id="49" name="Shape 49"/>
          <p:cNvSpPr/>
          <p:nvPr/>
        </p:nvSpPr>
        <p:spPr>
          <a:xfrm>
            <a:off x="17707356" y="8606387"/>
            <a:ext cx="4286854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algn="ctr"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коллагеновое</a:t>
            </a:r>
          </a:p>
          <a:p>
            <a:pPr algn="ctr"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волокно </a:t>
            </a:r>
          </a:p>
        </p:txBody>
      </p:sp>
      <p:sp>
        <p:nvSpPr>
          <p:cNvPr id="50" name="Shape 50"/>
          <p:cNvSpPr/>
          <p:nvPr/>
        </p:nvSpPr>
        <p:spPr>
          <a:xfrm>
            <a:off x="11872293" y="8873087"/>
            <a:ext cx="5532046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 algn="ctr"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микрофибриллы</a:t>
            </a:r>
          </a:p>
        </p:txBody>
      </p:sp>
      <p:sp>
        <p:nvSpPr>
          <p:cNvPr id="51" name="Shape 51"/>
          <p:cNvSpPr/>
          <p:nvPr/>
        </p:nvSpPr>
        <p:spPr>
          <a:xfrm>
            <a:off x="1395409" y="1108473"/>
            <a:ext cx="17550712" cy="136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 defTabSz="914400">
              <a:lnSpc>
                <a:spcPct val="90000"/>
              </a:lnSpc>
              <a:defRPr sz="8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КОЛЛАГЕНОВОЕ ВОЛОКНО</a:t>
            </a:r>
            <a:r>
              <a:rPr>
                <a:solidFill>
                  <a:srgbClr val="C15799"/>
                </a:solidFill>
              </a:rPr>
              <a:t> </a:t>
            </a:r>
          </a:p>
        </p:txBody>
      </p:sp>
      <p:sp>
        <p:nvSpPr>
          <p:cNvPr id="52" name="Shape 52"/>
          <p:cNvSpPr/>
          <p:nvPr/>
        </p:nvSpPr>
        <p:spPr>
          <a:xfrm>
            <a:off x="1460499" y="2904087"/>
            <a:ext cx="13074354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 defTabSz="914400">
              <a:defRPr sz="3600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Благодаря особому строению коллаген прочно связывает ткани, буквально скрепляя тело воедино.</a:t>
            </a:r>
          </a:p>
        </p:txBody>
      </p:sp>
      <p:grpSp>
        <p:nvGrpSpPr>
          <p:cNvPr id="57" name="Group 57"/>
          <p:cNvGrpSpPr/>
          <p:nvPr/>
        </p:nvGrpSpPr>
        <p:grpSpPr>
          <a:xfrm>
            <a:off x="2448988" y="4840678"/>
            <a:ext cx="5063751" cy="3525499"/>
            <a:chOff x="4" y="-1"/>
            <a:chExt cx="5063750" cy="3525497"/>
          </a:xfrm>
        </p:grpSpPr>
        <p:sp>
          <p:nvSpPr>
            <p:cNvPr id="53" name="Shape 53"/>
            <p:cNvSpPr/>
            <p:nvPr/>
          </p:nvSpPr>
          <p:spPr>
            <a:xfrm>
              <a:off x="3689842" y="1739036"/>
              <a:ext cx="1373913" cy="4"/>
            </a:xfrm>
            <a:prstGeom prst="line">
              <a:avLst/>
            </a:prstGeom>
            <a:noFill/>
            <a:ln w="63500" cap="flat">
              <a:solidFill>
                <a:srgbClr val="C8A876"/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56" name="Group 56"/>
            <p:cNvGrpSpPr/>
            <p:nvPr/>
          </p:nvGrpSpPr>
          <p:grpSpPr>
            <a:xfrm>
              <a:off x="4" y="-2"/>
              <a:ext cx="3529972" cy="3525499"/>
              <a:chOff x="4" y="-1"/>
              <a:chExt cx="3529971" cy="3525497"/>
            </a:xfrm>
          </p:grpSpPr>
          <p:sp>
            <p:nvSpPr>
              <p:cNvPr id="54" name="Shape 54"/>
              <p:cNvSpPr/>
              <p:nvPr/>
            </p:nvSpPr>
            <p:spPr>
              <a:xfrm>
                <a:off x="4476" y="-2"/>
                <a:ext cx="3525500" cy="3525499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C8A876"/>
                </a:solidFill>
                <a:prstDash val="solid"/>
                <a:round/>
              </a:ln>
              <a:effectLst/>
            </p:spPr>
            <p:txBody>
              <a:bodyPr wrap="square" lIns="71433" tIns="71433" rIns="71433" bIns="71433" numCol="1" anchor="ctr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 Neue"/>
                  </a:defRPr>
                </a:pPr>
                <a:endParaRPr/>
              </a:p>
            </p:txBody>
          </p:sp>
          <p:pic>
            <p:nvPicPr>
              <p:cNvPr id="55" name="image6.png"/>
              <p:cNvPicPr>
                <a:picLocks noChangeAspect="1"/>
              </p:cNvPicPr>
              <p:nvPr/>
            </p:nvPicPr>
            <p:blipFill>
              <a:blip r:embed="rId4"/>
              <a:srcRect l="64452" t="6"/>
              <a:stretch>
                <a:fillRect/>
              </a:stretch>
            </p:blipFill>
            <p:spPr>
              <a:xfrm>
                <a:off x="4" y="1192927"/>
                <a:ext cx="3242099" cy="122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extrusionOk="0">
                    <a:moveTo>
                      <a:pt x="630" y="0"/>
                    </a:moveTo>
                    <a:cubicBezTo>
                      <a:pt x="-267" y="7009"/>
                      <a:pt x="-209" y="14697"/>
                      <a:pt x="826" y="21600"/>
                    </a:cubicBezTo>
                    <a:lnTo>
                      <a:pt x="21333" y="21600"/>
                    </a:lnTo>
                    <a:lnTo>
                      <a:pt x="21333" y="0"/>
                    </a:lnTo>
                    <a:lnTo>
                      <a:pt x="630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60" name="Group 60"/>
          <p:cNvGrpSpPr/>
          <p:nvPr/>
        </p:nvGrpSpPr>
        <p:grpSpPr>
          <a:xfrm>
            <a:off x="18074485" y="4841434"/>
            <a:ext cx="3525499" cy="3525499"/>
            <a:chOff x="0" y="-1"/>
            <a:chExt cx="3525497" cy="3525497"/>
          </a:xfrm>
        </p:grpSpPr>
        <p:sp>
          <p:nvSpPr>
            <p:cNvPr id="58" name="Shape 58"/>
            <p:cNvSpPr/>
            <p:nvPr/>
          </p:nvSpPr>
          <p:spPr>
            <a:xfrm>
              <a:off x="-1" y="-2"/>
              <a:ext cx="3525499" cy="3525499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rgbClr val="C8A876"/>
              </a:solidFill>
              <a:prstDash val="solid"/>
              <a:round/>
            </a:ln>
            <a:effectLst/>
          </p:spPr>
          <p:txBody>
            <a:bodyPr wrap="square" lIns="71433" tIns="71433" rIns="71433" bIns="71433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endParaRPr/>
            </a:p>
          </p:txBody>
        </p:sp>
        <p:pic>
          <p:nvPicPr>
            <p:cNvPr id="59" name="image7.png"/>
            <p:cNvPicPr>
              <a:picLocks noChangeAspect="1"/>
            </p:cNvPicPr>
            <p:nvPr/>
          </p:nvPicPr>
          <p:blipFill>
            <a:blip r:embed="rId5"/>
            <a:srcRect l="66644" t="3" r="5"/>
            <a:stretch>
              <a:fillRect/>
            </a:stretch>
          </p:blipFill>
          <p:spPr>
            <a:xfrm>
              <a:off x="27151" y="644921"/>
              <a:ext cx="3089045" cy="2249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0" h="21600" extrusionOk="0">
                  <a:moveTo>
                    <a:pt x="2674" y="0"/>
                  </a:moveTo>
                  <a:cubicBezTo>
                    <a:pt x="-920" y="6270"/>
                    <a:pt x="-890" y="15372"/>
                    <a:pt x="2756" y="21600"/>
                  </a:cubicBezTo>
                  <a:lnTo>
                    <a:pt x="20680" y="21600"/>
                  </a:lnTo>
                  <a:lnTo>
                    <a:pt x="20680" y="0"/>
                  </a:lnTo>
                  <a:lnTo>
                    <a:pt x="2674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61" name="Shape 61"/>
          <p:cNvSpPr/>
          <p:nvPr/>
        </p:nvSpPr>
        <p:spPr>
          <a:xfrm>
            <a:off x="1968497" y="10917000"/>
            <a:ext cx="19721222" cy="1194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defTabSz="914400">
              <a:defRPr sz="3600" b="1">
                <a:solidFill>
                  <a:srgbClr val="C157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Без коллагеновых волокон </a:t>
            </a:r>
            <a:r>
              <a:rPr>
                <a:solidFill>
                  <a:srgbClr val="7A7A7A"/>
                </a:solidFill>
              </a:rPr>
              <a:t>большинство органов и тканей </a:t>
            </a:r>
            <a:r>
              <a:t>утратят свою форму </a:t>
            </a:r>
          </a:p>
          <a:p>
            <a:pPr defTabSz="914400">
              <a:defRPr sz="3600" b="1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</a:t>
            </a:r>
            <a:r>
              <a:rPr>
                <a:solidFill>
                  <a:srgbClr val="C15799"/>
                </a:solidFill>
              </a:rPr>
              <a:t>не смогут </a:t>
            </a:r>
            <a:r>
              <a:t>нормально </a:t>
            </a:r>
            <a:r>
              <a:rPr>
                <a:solidFill>
                  <a:srgbClr val="C15799"/>
                </a:solidFill>
              </a:rPr>
              <a:t>выполнять свои функции.</a:t>
            </a:r>
          </a:p>
        </p:txBody>
      </p:sp>
      <p:grpSp>
        <p:nvGrpSpPr>
          <p:cNvPr id="66" name="Group 66"/>
          <p:cNvGrpSpPr/>
          <p:nvPr/>
        </p:nvGrpSpPr>
        <p:grpSpPr>
          <a:xfrm>
            <a:off x="7663100" y="4841431"/>
            <a:ext cx="5061604" cy="3525499"/>
            <a:chOff x="-1" y="-1"/>
            <a:chExt cx="5061602" cy="3525497"/>
          </a:xfrm>
        </p:grpSpPr>
        <p:grpSp>
          <p:nvGrpSpPr>
            <p:cNvPr id="64" name="Group 64"/>
            <p:cNvGrpSpPr/>
            <p:nvPr/>
          </p:nvGrpSpPr>
          <p:grpSpPr>
            <a:xfrm>
              <a:off x="-2" y="-2"/>
              <a:ext cx="3525501" cy="3525499"/>
              <a:chOff x="0" y="-1"/>
              <a:chExt cx="3525499" cy="3525497"/>
            </a:xfrm>
          </p:grpSpPr>
          <p:sp>
            <p:nvSpPr>
              <p:cNvPr id="62" name="Shape 62"/>
              <p:cNvSpPr/>
              <p:nvPr/>
            </p:nvSpPr>
            <p:spPr>
              <a:xfrm>
                <a:off x="-1" y="-2"/>
                <a:ext cx="3525501" cy="3525499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C8A876"/>
                </a:solidFill>
                <a:prstDash val="solid"/>
                <a:round/>
              </a:ln>
              <a:effectLst/>
            </p:spPr>
            <p:txBody>
              <a:bodyPr wrap="square" lIns="71433" tIns="71433" rIns="71433" bIns="71433" numCol="1" anchor="ctr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 Neue"/>
                  </a:defRPr>
                </a:pPr>
                <a:endParaRPr/>
              </a:p>
            </p:txBody>
          </p:sp>
          <p:pic>
            <p:nvPicPr>
              <p:cNvPr id="63" name="image8.png"/>
              <p:cNvPicPr>
                <a:picLocks noChangeAspect="1"/>
              </p:cNvPicPr>
              <p:nvPr/>
            </p:nvPicPr>
            <p:blipFill>
              <a:blip r:embed="rId6"/>
              <a:srcRect l="73154"/>
              <a:stretch>
                <a:fillRect/>
              </a:stretch>
            </p:blipFill>
            <p:spPr>
              <a:xfrm>
                <a:off x="2081" y="1214835"/>
                <a:ext cx="3318112" cy="1121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3" h="21600" extrusionOk="0">
                    <a:moveTo>
                      <a:pt x="559" y="0"/>
                    </a:moveTo>
                    <a:cubicBezTo>
                      <a:pt x="-207" y="7013"/>
                      <a:pt x="-185" y="14615"/>
                      <a:pt x="618" y="21600"/>
                    </a:cubicBezTo>
                    <a:lnTo>
                      <a:pt x="21393" y="21600"/>
                    </a:lnTo>
                    <a:lnTo>
                      <a:pt x="21393" y="0"/>
                    </a:lnTo>
                    <a:lnTo>
                      <a:pt x="559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5" name="Shape 65"/>
            <p:cNvSpPr/>
            <p:nvPr/>
          </p:nvSpPr>
          <p:spPr>
            <a:xfrm>
              <a:off x="3687688" y="1738283"/>
              <a:ext cx="1373913" cy="4"/>
            </a:xfrm>
            <a:prstGeom prst="line">
              <a:avLst/>
            </a:prstGeom>
            <a:noFill/>
            <a:ln w="63500" cap="flat">
              <a:solidFill>
                <a:srgbClr val="C8A876"/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12875449" y="4841431"/>
            <a:ext cx="5073015" cy="3525499"/>
            <a:chOff x="-64" y="-1"/>
            <a:chExt cx="5073014" cy="3525497"/>
          </a:xfrm>
        </p:grpSpPr>
        <p:grpSp>
          <p:nvGrpSpPr>
            <p:cNvPr id="69" name="Group 69"/>
            <p:cNvGrpSpPr/>
            <p:nvPr/>
          </p:nvGrpSpPr>
          <p:grpSpPr>
            <a:xfrm>
              <a:off x="-65" y="-2"/>
              <a:ext cx="3525604" cy="3525499"/>
              <a:chOff x="-63" y="-1"/>
              <a:chExt cx="3525603" cy="3525497"/>
            </a:xfrm>
          </p:grpSpPr>
          <p:sp>
            <p:nvSpPr>
              <p:cNvPr id="67" name="Shape 67"/>
              <p:cNvSpPr/>
              <p:nvPr/>
            </p:nvSpPr>
            <p:spPr>
              <a:xfrm>
                <a:off x="41" y="-2"/>
                <a:ext cx="3525499" cy="3525499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C8A876"/>
                </a:solidFill>
                <a:prstDash val="solid"/>
                <a:round/>
              </a:ln>
              <a:effectLst/>
            </p:spPr>
            <p:txBody>
              <a:bodyPr wrap="square" lIns="71433" tIns="71433" rIns="71433" bIns="71433" numCol="1" anchor="ctr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 Neue"/>
                  </a:defRPr>
                </a:pPr>
                <a:endParaRPr/>
              </a:p>
            </p:txBody>
          </p:sp>
          <p:pic>
            <p:nvPicPr>
              <p:cNvPr id="68" name="image9.png"/>
              <p:cNvPicPr>
                <a:picLocks noChangeAspect="1"/>
              </p:cNvPicPr>
              <p:nvPr/>
            </p:nvPicPr>
            <p:blipFill>
              <a:blip r:embed="rId7"/>
              <a:srcRect l="43605" r="21497" b="3834"/>
              <a:stretch>
                <a:fillRect/>
              </a:stretch>
            </p:blipFill>
            <p:spPr>
              <a:xfrm>
                <a:off x="-64" y="273155"/>
                <a:ext cx="3525477" cy="3252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0515" extrusionOk="0">
                    <a:moveTo>
                      <a:pt x="4590" y="0"/>
                    </a:moveTo>
                    <a:cubicBezTo>
                      <a:pt x="3985" y="432"/>
                      <a:pt x="3409" y="939"/>
                      <a:pt x="2882" y="1535"/>
                    </a:cubicBezTo>
                    <a:cubicBezTo>
                      <a:pt x="-961" y="5875"/>
                      <a:pt x="-961" y="12916"/>
                      <a:pt x="2882" y="17258"/>
                    </a:cubicBezTo>
                    <a:cubicBezTo>
                      <a:pt x="6724" y="21600"/>
                      <a:pt x="12954" y="21600"/>
                      <a:pt x="16796" y="17258"/>
                    </a:cubicBezTo>
                    <a:cubicBezTo>
                      <a:pt x="20639" y="12916"/>
                      <a:pt x="20639" y="5875"/>
                      <a:pt x="16796" y="1535"/>
                    </a:cubicBezTo>
                    <a:cubicBezTo>
                      <a:pt x="16269" y="939"/>
                      <a:pt x="15693" y="432"/>
                      <a:pt x="15088" y="0"/>
                    </a:cubicBezTo>
                    <a:lnTo>
                      <a:pt x="4590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0" name="Shape 70"/>
            <p:cNvSpPr/>
            <p:nvPr/>
          </p:nvSpPr>
          <p:spPr>
            <a:xfrm>
              <a:off x="3699037" y="1738283"/>
              <a:ext cx="1373913" cy="4"/>
            </a:xfrm>
            <a:prstGeom prst="line">
              <a:avLst/>
            </a:prstGeom>
            <a:noFill/>
            <a:ln w="63500" cap="flat">
              <a:solidFill>
                <a:srgbClr val="C8A876"/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72" name="Shape 72"/>
          <p:cNvSpPr/>
          <p:nvPr/>
        </p:nvSpPr>
        <p:spPr>
          <a:xfrm>
            <a:off x="1746730" y="11024950"/>
            <a:ext cx="4" cy="966112"/>
          </a:xfrm>
          <a:prstGeom prst="line">
            <a:avLst/>
          </a:prstGeom>
          <a:ln w="63500">
            <a:solidFill>
              <a:srgbClr val="C8A876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-305199" y="-177800"/>
            <a:ext cx="24740000" cy="14175980"/>
          </a:xfrm>
          <a:prstGeom prst="rect">
            <a:avLst/>
          </a:prstGeom>
          <a:solidFill>
            <a:srgbClr val="F7EEF9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77" name="Shape 77"/>
          <p:cNvSpPr/>
          <p:nvPr/>
        </p:nvSpPr>
        <p:spPr>
          <a:xfrm>
            <a:off x="1079796" y="1244964"/>
            <a:ext cx="19446880" cy="2499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8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ЧЕМ СТАРШЕ ОРГАНИЗМ, </a:t>
            </a:r>
          </a:p>
          <a:p>
            <a:pPr>
              <a:lnSpc>
                <a:spcPct val="90000"/>
              </a:lnSpc>
              <a:defRPr sz="8600" b="1">
                <a:solidFill>
                  <a:srgbClr val="C8A87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ТЕМ МЕНЬШЕ КОЛЛАГЕНА</a:t>
            </a:r>
          </a:p>
        </p:txBody>
      </p:sp>
      <p:sp>
        <p:nvSpPr>
          <p:cNvPr id="78" name="Shape 78"/>
          <p:cNvSpPr/>
          <p:nvPr/>
        </p:nvSpPr>
        <p:spPr>
          <a:xfrm>
            <a:off x="19688173" y="12782736"/>
            <a:ext cx="3684282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2000" b="1">
                <a:solidFill>
                  <a:srgbClr val="DFA4C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Promarine</a:t>
            </a:r>
            <a:r>
              <a:rPr>
                <a:solidFill>
                  <a:srgbClr val="A7A7A7"/>
                </a:solidFill>
              </a:rPr>
              <a:t> Collagen Peptides</a:t>
            </a:r>
          </a:p>
        </p:txBody>
      </p:sp>
      <p:pic>
        <p:nvPicPr>
          <p:cNvPr id="79" name="image5.png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hape 80"/>
          <p:cNvSpPr/>
          <p:nvPr/>
        </p:nvSpPr>
        <p:spPr>
          <a:xfrm>
            <a:off x="1119183" y="4000498"/>
            <a:ext cx="21143426" cy="1252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 defTabSz="914400">
              <a:defRPr sz="3600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Наш</a:t>
            </a:r>
            <a:r>
              <a:rPr dirty="0"/>
              <a:t> </a:t>
            </a:r>
            <a:r>
              <a:rPr dirty="0" err="1"/>
              <a:t>организм</a:t>
            </a:r>
            <a:r>
              <a:rPr dirty="0"/>
              <a:t> </a:t>
            </a:r>
            <a:r>
              <a:rPr dirty="0" err="1"/>
              <a:t>сам</a:t>
            </a:r>
            <a:r>
              <a:rPr dirty="0"/>
              <a:t> </a:t>
            </a:r>
            <a:r>
              <a:rPr dirty="0" err="1"/>
              <a:t>синтезирует</a:t>
            </a:r>
            <a:r>
              <a:rPr dirty="0"/>
              <a:t> </a:t>
            </a:r>
            <a:r>
              <a:rPr dirty="0" err="1"/>
              <a:t>коллаген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белков</a:t>
            </a:r>
            <a:r>
              <a:rPr dirty="0"/>
              <a:t>, </a:t>
            </a:r>
            <a:r>
              <a:rPr dirty="0" err="1"/>
              <a:t>поступающих</a:t>
            </a:r>
            <a:r>
              <a:rPr dirty="0"/>
              <a:t> с </a:t>
            </a:r>
            <a:r>
              <a:rPr dirty="0" err="1"/>
              <a:t>пищей</a:t>
            </a:r>
            <a:r>
              <a:rPr dirty="0"/>
              <a:t>. </a:t>
            </a:r>
            <a:r>
              <a:rPr dirty="0" err="1"/>
              <a:t>Однако</a:t>
            </a:r>
            <a:r>
              <a:rPr dirty="0"/>
              <a:t> </a:t>
            </a:r>
            <a:r>
              <a:rPr dirty="0" err="1"/>
              <a:t>после</a:t>
            </a:r>
            <a:r>
              <a:rPr dirty="0"/>
              <a:t> 25 </a:t>
            </a:r>
            <a:r>
              <a:rPr dirty="0" err="1"/>
              <a:t>лет</a:t>
            </a:r>
            <a:r>
              <a:rPr dirty="0"/>
              <a:t> </a:t>
            </a:r>
            <a:r>
              <a:rPr dirty="0" err="1"/>
              <a:t>этот</a:t>
            </a:r>
            <a:r>
              <a:rPr dirty="0"/>
              <a:t> </a:t>
            </a:r>
            <a:r>
              <a:rPr dirty="0" err="1"/>
              <a:t>процесс</a:t>
            </a:r>
            <a:r>
              <a:rPr dirty="0"/>
              <a:t> </a:t>
            </a:r>
            <a:r>
              <a:rPr dirty="0" err="1"/>
              <a:t>начинает</a:t>
            </a:r>
            <a:r>
              <a:rPr dirty="0"/>
              <a:t> </a:t>
            </a:r>
            <a:r>
              <a:rPr dirty="0" err="1"/>
              <a:t>замедляться</a:t>
            </a:r>
            <a:r>
              <a:rPr dirty="0"/>
              <a:t>, а </a:t>
            </a:r>
            <a:r>
              <a:rPr dirty="0" err="1"/>
              <a:t>содержание</a:t>
            </a:r>
            <a:r>
              <a:rPr dirty="0"/>
              <a:t> </a:t>
            </a:r>
            <a:r>
              <a:rPr dirty="0" err="1"/>
              <a:t>коллагена</a:t>
            </a:r>
            <a:r>
              <a:rPr dirty="0"/>
              <a:t> в </a:t>
            </a:r>
            <a:r>
              <a:rPr dirty="0" err="1"/>
              <a:t>органах</a:t>
            </a:r>
            <a:r>
              <a:rPr dirty="0"/>
              <a:t> и </a:t>
            </a:r>
            <a:r>
              <a:rPr dirty="0" err="1"/>
              <a:t>тканях</a:t>
            </a:r>
            <a:r>
              <a:rPr dirty="0"/>
              <a:t> </a:t>
            </a:r>
            <a:r>
              <a:rPr lang="ru-RU" dirty="0"/>
              <a:t>—</a:t>
            </a:r>
            <a:r>
              <a:rPr dirty="0"/>
              <a:t> </a:t>
            </a:r>
            <a:r>
              <a:rPr dirty="0" err="1"/>
              <a:t>сокращаться</a:t>
            </a:r>
            <a:r>
              <a:rPr dirty="0"/>
              <a:t>.</a:t>
            </a:r>
          </a:p>
        </p:txBody>
      </p:sp>
      <p:sp>
        <p:nvSpPr>
          <p:cNvPr id="81" name="Shape 81"/>
          <p:cNvSpPr/>
          <p:nvPr/>
        </p:nvSpPr>
        <p:spPr>
          <a:xfrm>
            <a:off x="18632236" y="7133993"/>
            <a:ext cx="4754525" cy="1988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923" y="0"/>
                </a:lnTo>
                <a:lnTo>
                  <a:pt x="21600" y="10841"/>
                </a:lnTo>
                <a:lnTo>
                  <a:pt x="18923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8F77C7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82" name="Shape 82"/>
          <p:cNvSpPr/>
          <p:nvPr/>
        </p:nvSpPr>
        <p:spPr>
          <a:xfrm>
            <a:off x="14723732" y="7133993"/>
            <a:ext cx="4650988" cy="1988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923" y="0"/>
                </a:lnTo>
                <a:lnTo>
                  <a:pt x="21600" y="10841"/>
                </a:lnTo>
                <a:lnTo>
                  <a:pt x="18923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7A2DA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83" name="Shape 83"/>
          <p:cNvSpPr/>
          <p:nvPr/>
        </p:nvSpPr>
        <p:spPr>
          <a:xfrm>
            <a:off x="10809144" y="7133993"/>
            <a:ext cx="4917950" cy="1988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923" y="0"/>
                </a:lnTo>
                <a:lnTo>
                  <a:pt x="21600" y="10841"/>
                </a:lnTo>
                <a:lnTo>
                  <a:pt x="18923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BABD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84" name="Shape 84"/>
          <p:cNvSpPr/>
          <p:nvPr/>
        </p:nvSpPr>
        <p:spPr>
          <a:xfrm>
            <a:off x="7309194" y="7133993"/>
            <a:ext cx="4394206" cy="1988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923" y="0"/>
                </a:lnTo>
                <a:lnTo>
                  <a:pt x="21600" y="10841"/>
                </a:lnTo>
                <a:lnTo>
                  <a:pt x="18923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9BACD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85" name="Shape 85"/>
          <p:cNvSpPr/>
          <p:nvPr/>
        </p:nvSpPr>
        <p:spPr>
          <a:xfrm>
            <a:off x="4028156" y="7133993"/>
            <a:ext cx="4099896" cy="1988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923" y="0"/>
                </a:lnTo>
                <a:lnTo>
                  <a:pt x="21600" y="10841"/>
                </a:lnTo>
                <a:lnTo>
                  <a:pt x="18923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E5BF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86" name="Shape 86"/>
          <p:cNvSpPr/>
          <p:nvPr/>
        </p:nvSpPr>
        <p:spPr>
          <a:xfrm>
            <a:off x="1130100" y="7133993"/>
            <a:ext cx="3385321" cy="1988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923" y="0"/>
                </a:lnTo>
                <a:lnTo>
                  <a:pt x="21600" y="10841"/>
                </a:lnTo>
                <a:lnTo>
                  <a:pt x="18923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87" name="Shape 87"/>
          <p:cNvSpPr/>
          <p:nvPr/>
        </p:nvSpPr>
        <p:spPr>
          <a:xfrm>
            <a:off x="1361279" y="9351263"/>
            <a:ext cx="4294886" cy="1728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пик </a:t>
            </a:r>
          </a:p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выработки</a:t>
            </a:r>
          </a:p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коллагена</a:t>
            </a:r>
          </a:p>
        </p:txBody>
      </p:sp>
      <p:sp>
        <p:nvSpPr>
          <p:cNvPr id="88" name="Shape 88"/>
          <p:cNvSpPr/>
          <p:nvPr/>
        </p:nvSpPr>
        <p:spPr>
          <a:xfrm>
            <a:off x="1368302" y="7735878"/>
            <a:ext cx="2428803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45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20 </a:t>
            </a:r>
            <a:r>
              <a:rPr dirty="0" err="1"/>
              <a:t>лет</a:t>
            </a:r>
            <a:endParaRPr dirty="0"/>
          </a:p>
        </p:txBody>
      </p:sp>
      <p:sp>
        <p:nvSpPr>
          <p:cNvPr id="89" name="Shape 89"/>
          <p:cNvSpPr/>
          <p:nvPr/>
        </p:nvSpPr>
        <p:spPr>
          <a:xfrm>
            <a:off x="4765538" y="7735878"/>
            <a:ext cx="2428804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45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25 </a:t>
            </a:r>
            <a:r>
              <a:rPr dirty="0" err="1"/>
              <a:t>лет</a:t>
            </a:r>
            <a:endParaRPr dirty="0"/>
          </a:p>
        </p:txBody>
      </p:sp>
      <p:sp>
        <p:nvSpPr>
          <p:cNvPr id="90" name="Shape 90"/>
          <p:cNvSpPr/>
          <p:nvPr/>
        </p:nvSpPr>
        <p:spPr>
          <a:xfrm>
            <a:off x="8359106" y="7735878"/>
            <a:ext cx="2428803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45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30 </a:t>
            </a:r>
            <a:r>
              <a:rPr dirty="0" err="1"/>
              <a:t>лет</a:t>
            </a:r>
            <a:endParaRPr dirty="0"/>
          </a:p>
        </p:txBody>
      </p:sp>
      <p:sp>
        <p:nvSpPr>
          <p:cNvPr id="91" name="Shape 91"/>
          <p:cNvSpPr/>
          <p:nvPr/>
        </p:nvSpPr>
        <p:spPr>
          <a:xfrm>
            <a:off x="11952674" y="7735878"/>
            <a:ext cx="2428804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45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40 </a:t>
            </a:r>
            <a:r>
              <a:rPr dirty="0" err="1"/>
              <a:t>лет</a:t>
            </a:r>
            <a:endParaRPr dirty="0"/>
          </a:p>
        </p:txBody>
      </p:sp>
      <p:sp>
        <p:nvSpPr>
          <p:cNvPr id="92" name="Shape 92"/>
          <p:cNvSpPr/>
          <p:nvPr/>
        </p:nvSpPr>
        <p:spPr>
          <a:xfrm>
            <a:off x="15965264" y="7735878"/>
            <a:ext cx="2428804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45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50 </a:t>
            </a:r>
            <a:r>
              <a:rPr dirty="0" err="1"/>
              <a:t>лет</a:t>
            </a:r>
            <a:endParaRPr dirty="0"/>
          </a:p>
        </p:txBody>
      </p:sp>
      <p:sp>
        <p:nvSpPr>
          <p:cNvPr id="93" name="Shape 93"/>
          <p:cNvSpPr/>
          <p:nvPr/>
        </p:nvSpPr>
        <p:spPr>
          <a:xfrm>
            <a:off x="19666176" y="7405678"/>
            <a:ext cx="2428804" cy="1444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4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после</a:t>
            </a:r>
            <a:endParaRPr dirty="0"/>
          </a:p>
          <a:p>
            <a:pPr>
              <a:defRPr sz="4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50 </a:t>
            </a:r>
            <a:r>
              <a:rPr dirty="0" err="1"/>
              <a:t>лет</a:t>
            </a:r>
            <a:endParaRPr dirty="0"/>
          </a:p>
        </p:txBody>
      </p:sp>
      <p:sp>
        <p:nvSpPr>
          <p:cNvPr id="94" name="Shape 94"/>
          <p:cNvSpPr/>
          <p:nvPr/>
        </p:nvSpPr>
        <p:spPr>
          <a:xfrm>
            <a:off x="4538488" y="9351263"/>
            <a:ext cx="2882900" cy="1728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снижение</a:t>
            </a:r>
          </a:p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выработки</a:t>
            </a:r>
          </a:p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коллагена</a:t>
            </a:r>
          </a:p>
        </p:txBody>
      </p:sp>
      <p:sp>
        <p:nvSpPr>
          <p:cNvPr id="95" name="Shape 95"/>
          <p:cNvSpPr/>
          <p:nvPr/>
        </p:nvSpPr>
        <p:spPr>
          <a:xfrm>
            <a:off x="8181178" y="9351263"/>
            <a:ext cx="3125299" cy="1728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появляется нехватка</a:t>
            </a:r>
          </a:p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коллагена</a:t>
            </a:r>
          </a:p>
        </p:txBody>
      </p:sp>
      <p:sp>
        <p:nvSpPr>
          <p:cNvPr id="96" name="Shape 96"/>
          <p:cNvSpPr/>
          <p:nvPr/>
        </p:nvSpPr>
        <p:spPr>
          <a:xfrm>
            <a:off x="11767849" y="9351263"/>
            <a:ext cx="4294889" cy="1194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потеря 10-20%</a:t>
            </a:r>
          </a:p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коллагена</a:t>
            </a:r>
          </a:p>
        </p:txBody>
      </p:sp>
      <p:sp>
        <p:nvSpPr>
          <p:cNvPr id="97" name="Shape 97"/>
          <p:cNvSpPr/>
          <p:nvPr/>
        </p:nvSpPr>
        <p:spPr>
          <a:xfrm>
            <a:off x="19890874" y="9351263"/>
            <a:ext cx="4294889" cy="1728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снижение</a:t>
            </a:r>
          </a:p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коллагена</a:t>
            </a:r>
          </a:p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от 2% ежегодно</a:t>
            </a:r>
          </a:p>
        </p:txBody>
      </p:sp>
      <p:sp>
        <p:nvSpPr>
          <p:cNvPr id="98" name="Shape 98"/>
          <p:cNvSpPr/>
          <p:nvPr/>
        </p:nvSpPr>
        <p:spPr>
          <a:xfrm flipV="1">
            <a:off x="4038598" y="9188764"/>
            <a:ext cx="6" cy="1898546"/>
          </a:xfrm>
          <a:prstGeom prst="line">
            <a:avLst/>
          </a:prstGeom>
          <a:ln w="635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9" name="Shape 99"/>
          <p:cNvSpPr/>
          <p:nvPr/>
        </p:nvSpPr>
        <p:spPr>
          <a:xfrm flipV="1">
            <a:off x="7636802" y="9188764"/>
            <a:ext cx="5" cy="1898546"/>
          </a:xfrm>
          <a:prstGeom prst="line">
            <a:avLst/>
          </a:prstGeom>
          <a:ln w="635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0" name="Shape 100"/>
          <p:cNvSpPr/>
          <p:nvPr/>
        </p:nvSpPr>
        <p:spPr>
          <a:xfrm flipV="1">
            <a:off x="11183369" y="9188764"/>
            <a:ext cx="5" cy="1898546"/>
          </a:xfrm>
          <a:prstGeom prst="line">
            <a:avLst/>
          </a:prstGeom>
          <a:ln w="635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1" name="Shape 101"/>
          <p:cNvSpPr/>
          <p:nvPr/>
        </p:nvSpPr>
        <p:spPr>
          <a:xfrm flipV="1">
            <a:off x="15160972" y="9188764"/>
            <a:ext cx="5" cy="1898546"/>
          </a:xfrm>
          <a:prstGeom prst="line">
            <a:avLst/>
          </a:prstGeom>
          <a:ln w="635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2" name="Shape 102"/>
          <p:cNvSpPr/>
          <p:nvPr/>
        </p:nvSpPr>
        <p:spPr>
          <a:xfrm flipV="1">
            <a:off x="19503975" y="9188764"/>
            <a:ext cx="5" cy="1898546"/>
          </a:xfrm>
          <a:prstGeom prst="line">
            <a:avLst/>
          </a:prstGeom>
          <a:ln w="635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3" name="Shape 103"/>
          <p:cNvSpPr/>
          <p:nvPr/>
        </p:nvSpPr>
        <p:spPr>
          <a:xfrm>
            <a:off x="15554325" y="9350178"/>
            <a:ext cx="4294188" cy="1728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defTabSz="914400"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потеря </a:t>
            </a:r>
          </a:p>
          <a:p>
            <a:pPr defTabSz="914400"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приблизительно 50% коллагена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>
            <a:off x="-178000" y="-229990"/>
            <a:ext cx="24740000" cy="14175980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108" name="Shape 108"/>
          <p:cNvSpPr/>
          <p:nvPr/>
        </p:nvSpPr>
        <p:spPr>
          <a:xfrm>
            <a:off x="319779" y="943130"/>
            <a:ext cx="23744444" cy="1129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 algn="ctr">
              <a:lnSpc>
                <a:spcPct val="90000"/>
              </a:lnSpc>
              <a:defRPr sz="7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 ЧЕМУ ПРИВОДИТ</a:t>
            </a:r>
            <a:r>
              <a:rPr>
                <a:solidFill>
                  <a:srgbClr val="C8A876"/>
                </a:solidFill>
              </a:rPr>
              <a:t> </a:t>
            </a:r>
            <a:r>
              <a:rPr>
                <a:solidFill>
                  <a:srgbClr val="C15799"/>
                </a:solidFill>
              </a:rPr>
              <a:t>НЕДОСТАТОК КОЛЛАГЕНА?</a:t>
            </a:r>
          </a:p>
        </p:txBody>
      </p:sp>
      <p:sp>
        <p:nvSpPr>
          <p:cNvPr id="109" name="Shape 109"/>
          <p:cNvSpPr/>
          <p:nvPr/>
        </p:nvSpPr>
        <p:spPr>
          <a:xfrm>
            <a:off x="19688173" y="12782735"/>
            <a:ext cx="3684282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2000" b="1">
                <a:solidFill>
                  <a:srgbClr val="DFA4C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Promarine</a:t>
            </a:r>
            <a:r>
              <a:rPr>
                <a:solidFill>
                  <a:srgbClr val="A7A7A7"/>
                </a:solidFill>
              </a:rPr>
              <a:t> Collagen Peptides</a:t>
            </a:r>
          </a:p>
        </p:txBody>
      </p:sp>
      <p:pic>
        <p:nvPicPr>
          <p:cNvPr id="110" name="image5.png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/>
          <p:nvPr/>
        </p:nvSpPr>
        <p:spPr>
          <a:xfrm>
            <a:off x="1211201" y="5657496"/>
            <a:ext cx="5465436" cy="15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algn="ctr">
              <a:defRPr sz="32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Быстрое старение</a:t>
            </a:r>
          </a:p>
          <a:p>
            <a:pPr algn="ctr">
              <a:defRPr sz="32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кожи, сухость</a:t>
            </a:r>
          </a:p>
          <a:p>
            <a:pPr algn="ctr">
              <a:defRPr sz="32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появление морщин</a:t>
            </a:r>
          </a:p>
        </p:txBody>
      </p:sp>
      <p:pic>
        <p:nvPicPr>
          <p:cNvPr id="112" name="image10.jpeg"/>
          <p:cNvPicPr>
            <a:picLocks noChangeAspect="1"/>
          </p:cNvPicPr>
          <p:nvPr/>
        </p:nvPicPr>
        <p:blipFill>
          <a:blip r:embed="rId4"/>
          <a:srcRect l="21165" t="9813" r="40580" b="64685"/>
          <a:stretch>
            <a:fillRect/>
          </a:stretch>
        </p:blipFill>
        <p:spPr>
          <a:xfrm>
            <a:off x="8027483" y="2630433"/>
            <a:ext cx="2830293" cy="2829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4" y="1005"/>
                  <a:pt x="2882" y="3016"/>
                </a:cubicBezTo>
                <a:cubicBezTo>
                  <a:pt x="-960" y="7037"/>
                  <a:pt x="-960" y="13557"/>
                  <a:pt x="2882" y="17579"/>
                </a:cubicBezTo>
                <a:cubicBezTo>
                  <a:pt x="6725" y="21600"/>
                  <a:pt x="12955" y="21600"/>
                  <a:pt x="16798" y="17579"/>
                </a:cubicBezTo>
                <a:cubicBezTo>
                  <a:pt x="20640" y="13557"/>
                  <a:pt x="20640" y="7037"/>
                  <a:pt x="16798" y="3016"/>
                </a:cubicBezTo>
                <a:cubicBezTo>
                  <a:pt x="14876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3" name="Shape 113"/>
          <p:cNvSpPr/>
          <p:nvPr/>
        </p:nvSpPr>
        <p:spPr>
          <a:xfrm>
            <a:off x="18885729" y="5567052"/>
            <a:ext cx="3108708" cy="1069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algn="ctr">
              <a:defRPr sz="32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Нарушение </a:t>
            </a:r>
          </a:p>
          <a:p>
            <a:pPr algn="ctr">
              <a:defRPr sz="32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зрения</a:t>
            </a:r>
          </a:p>
        </p:txBody>
      </p:sp>
      <p:sp>
        <p:nvSpPr>
          <p:cNvPr id="114" name="Shape 114"/>
          <p:cNvSpPr/>
          <p:nvPr/>
        </p:nvSpPr>
        <p:spPr>
          <a:xfrm>
            <a:off x="17924386" y="10842318"/>
            <a:ext cx="5031392" cy="1069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algn="ctr">
              <a:defRPr sz="32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Заболевания </a:t>
            </a:r>
          </a:p>
          <a:p>
            <a:pPr algn="ctr">
              <a:defRPr sz="32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сосудов</a:t>
            </a:r>
          </a:p>
        </p:txBody>
      </p:sp>
      <p:sp>
        <p:nvSpPr>
          <p:cNvPr id="115" name="Shape 115"/>
          <p:cNvSpPr/>
          <p:nvPr/>
        </p:nvSpPr>
        <p:spPr>
          <a:xfrm>
            <a:off x="5616266" y="10785181"/>
            <a:ext cx="7652748" cy="15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algn="ctr">
              <a:defRPr sz="32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Опущение внутренних</a:t>
            </a:r>
          </a:p>
          <a:p>
            <a:pPr algn="ctr">
              <a:defRPr sz="32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органов из-за снижения</a:t>
            </a:r>
          </a:p>
          <a:p>
            <a:pPr algn="ctr">
              <a:defRPr sz="32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эластичности связок</a:t>
            </a:r>
          </a:p>
        </p:txBody>
      </p:sp>
      <p:sp>
        <p:nvSpPr>
          <p:cNvPr id="116" name="Shape 116"/>
          <p:cNvSpPr/>
          <p:nvPr/>
        </p:nvSpPr>
        <p:spPr>
          <a:xfrm>
            <a:off x="6113400" y="5657496"/>
            <a:ext cx="6658480" cy="15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algn="ctr">
              <a:defRPr sz="32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Нарушение роста</a:t>
            </a:r>
          </a:p>
          <a:p>
            <a:pPr algn="ctr">
              <a:defRPr sz="32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структуры волос</a:t>
            </a:r>
          </a:p>
          <a:p>
            <a:pPr algn="ctr">
              <a:defRPr sz="32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ногтей</a:t>
            </a:r>
          </a:p>
        </p:txBody>
      </p:sp>
      <p:sp>
        <p:nvSpPr>
          <p:cNvPr id="117" name="Shape 117"/>
          <p:cNvSpPr/>
          <p:nvPr/>
        </p:nvSpPr>
        <p:spPr>
          <a:xfrm>
            <a:off x="11349142" y="10785181"/>
            <a:ext cx="7184437" cy="15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algn="ctr">
              <a:defRPr sz="32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Проблемы с зубами, </a:t>
            </a:r>
          </a:p>
          <a:p>
            <a:pPr algn="ctr">
              <a:defRPr sz="32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хрупкость костей</a:t>
            </a:r>
          </a:p>
          <a:p>
            <a:pPr algn="ctr">
              <a:defRPr sz="32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суставов</a:t>
            </a:r>
          </a:p>
        </p:txBody>
      </p:sp>
      <p:sp>
        <p:nvSpPr>
          <p:cNvPr id="118" name="Shape 118"/>
          <p:cNvSpPr/>
          <p:nvPr/>
        </p:nvSpPr>
        <p:spPr>
          <a:xfrm>
            <a:off x="1777501" y="10785181"/>
            <a:ext cx="4332832" cy="1069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algn="ctr">
              <a:defRPr sz="32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Мышечная </a:t>
            </a:r>
          </a:p>
          <a:p>
            <a:pPr algn="ctr">
              <a:defRPr sz="32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слабость</a:t>
            </a:r>
          </a:p>
        </p:txBody>
      </p:sp>
      <p:sp>
        <p:nvSpPr>
          <p:cNvPr id="119" name="Shape 119"/>
          <p:cNvSpPr/>
          <p:nvPr/>
        </p:nvSpPr>
        <p:spPr>
          <a:xfrm>
            <a:off x="11612122" y="5657496"/>
            <a:ext cx="6658480" cy="15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algn="ctr">
              <a:defRPr sz="32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Проблемы</a:t>
            </a:r>
          </a:p>
          <a:p>
            <a:pPr algn="ctr">
              <a:defRPr sz="32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 позвоночником</a:t>
            </a:r>
          </a:p>
          <a:p>
            <a:pPr algn="ctr">
              <a:defRPr sz="32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связочным аппаратом</a:t>
            </a:r>
          </a:p>
        </p:txBody>
      </p:sp>
      <p:pic>
        <p:nvPicPr>
          <p:cNvPr id="120" name="image11.jpeg"/>
          <p:cNvPicPr>
            <a:picLocks noChangeAspect="1"/>
          </p:cNvPicPr>
          <p:nvPr/>
        </p:nvPicPr>
        <p:blipFill>
          <a:blip r:embed="rId5"/>
          <a:srcRect l="52189" t="19939" r="640" b="48614"/>
          <a:stretch>
            <a:fillRect/>
          </a:stretch>
        </p:blipFill>
        <p:spPr>
          <a:xfrm>
            <a:off x="2528761" y="2630433"/>
            <a:ext cx="2830293" cy="2829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4" y="1005"/>
                  <a:pt x="2882" y="3016"/>
                </a:cubicBezTo>
                <a:cubicBezTo>
                  <a:pt x="-960" y="7037"/>
                  <a:pt x="-960" y="13557"/>
                  <a:pt x="2882" y="17579"/>
                </a:cubicBezTo>
                <a:cubicBezTo>
                  <a:pt x="6725" y="21600"/>
                  <a:pt x="12955" y="21600"/>
                  <a:pt x="16798" y="17579"/>
                </a:cubicBezTo>
                <a:cubicBezTo>
                  <a:pt x="20640" y="13557"/>
                  <a:pt x="20640" y="7037"/>
                  <a:pt x="16798" y="3016"/>
                </a:cubicBezTo>
                <a:cubicBezTo>
                  <a:pt x="14876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1" name="image12.jpeg"/>
          <p:cNvPicPr>
            <a:picLocks noChangeAspect="1"/>
          </p:cNvPicPr>
          <p:nvPr/>
        </p:nvPicPr>
        <p:blipFill>
          <a:blip r:embed="rId6"/>
          <a:srcRect l="39870" t="30107" r="21875" b="12428"/>
          <a:stretch>
            <a:fillRect/>
          </a:stretch>
        </p:blipFill>
        <p:spPr>
          <a:xfrm>
            <a:off x="13526206" y="2630433"/>
            <a:ext cx="2830292" cy="2829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4" y="1005"/>
                  <a:pt x="2882" y="3016"/>
                </a:cubicBezTo>
                <a:cubicBezTo>
                  <a:pt x="-960" y="7037"/>
                  <a:pt x="-960" y="13557"/>
                  <a:pt x="2882" y="17579"/>
                </a:cubicBezTo>
                <a:cubicBezTo>
                  <a:pt x="6725" y="21600"/>
                  <a:pt x="12955" y="21600"/>
                  <a:pt x="16798" y="17579"/>
                </a:cubicBezTo>
                <a:cubicBezTo>
                  <a:pt x="20640" y="13557"/>
                  <a:pt x="20640" y="7037"/>
                  <a:pt x="16798" y="3016"/>
                </a:cubicBezTo>
                <a:cubicBezTo>
                  <a:pt x="14876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2" name="image13.jpeg"/>
          <p:cNvPicPr>
            <a:picLocks noChangeAspect="1"/>
          </p:cNvPicPr>
          <p:nvPr/>
        </p:nvPicPr>
        <p:blipFill>
          <a:blip r:embed="rId7"/>
          <a:srcRect l="30087" t="20016" r="31658" b="54482"/>
          <a:stretch>
            <a:fillRect/>
          </a:stretch>
        </p:blipFill>
        <p:spPr>
          <a:xfrm>
            <a:off x="2528764" y="7741790"/>
            <a:ext cx="2830292" cy="2829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4" y="1005"/>
                  <a:pt x="2882" y="3016"/>
                </a:cubicBezTo>
                <a:cubicBezTo>
                  <a:pt x="-960" y="7037"/>
                  <a:pt x="-960" y="13557"/>
                  <a:pt x="2882" y="17579"/>
                </a:cubicBezTo>
                <a:cubicBezTo>
                  <a:pt x="6725" y="21600"/>
                  <a:pt x="12955" y="21600"/>
                  <a:pt x="16798" y="17579"/>
                </a:cubicBezTo>
                <a:cubicBezTo>
                  <a:pt x="20640" y="13557"/>
                  <a:pt x="20640" y="7037"/>
                  <a:pt x="16798" y="3016"/>
                </a:cubicBezTo>
                <a:cubicBezTo>
                  <a:pt x="14876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3" name="image14.jpeg"/>
          <p:cNvPicPr>
            <a:picLocks noChangeAspect="1"/>
          </p:cNvPicPr>
          <p:nvPr/>
        </p:nvPicPr>
        <p:blipFill>
          <a:blip r:embed="rId8"/>
          <a:srcRect l="49821" r="5246" b="33144"/>
          <a:stretch>
            <a:fillRect/>
          </a:stretch>
        </p:blipFill>
        <p:spPr>
          <a:xfrm>
            <a:off x="19024926" y="7754290"/>
            <a:ext cx="2830293" cy="2804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86" extrusionOk="0">
                <a:moveTo>
                  <a:pt x="8012" y="0"/>
                </a:moveTo>
                <a:cubicBezTo>
                  <a:pt x="6133" y="373"/>
                  <a:pt x="4337" y="1323"/>
                  <a:pt x="2882" y="2858"/>
                </a:cubicBezTo>
                <a:cubicBezTo>
                  <a:pt x="-960" y="6914"/>
                  <a:pt x="-960" y="13489"/>
                  <a:pt x="2882" y="17545"/>
                </a:cubicBezTo>
                <a:cubicBezTo>
                  <a:pt x="6725" y="21600"/>
                  <a:pt x="12955" y="21600"/>
                  <a:pt x="16798" y="17545"/>
                </a:cubicBezTo>
                <a:cubicBezTo>
                  <a:pt x="20640" y="13489"/>
                  <a:pt x="20640" y="6914"/>
                  <a:pt x="16798" y="2858"/>
                </a:cubicBezTo>
                <a:cubicBezTo>
                  <a:pt x="15343" y="1323"/>
                  <a:pt x="13545" y="373"/>
                  <a:pt x="11665" y="0"/>
                </a:cubicBezTo>
                <a:lnTo>
                  <a:pt x="801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24" name="image15.jpeg"/>
          <p:cNvPicPr>
            <a:picLocks noChangeAspect="1"/>
          </p:cNvPicPr>
          <p:nvPr/>
        </p:nvPicPr>
        <p:blipFill>
          <a:blip r:embed="rId9"/>
          <a:srcRect l="20981" t="30285" r="32336"/>
          <a:stretch>
            <a:fillRect/>
          </a:stretch>
        </p:blipFill>
        <p:spPr>
          <a:xfrm>
            <a:off x="8027483" y="7749909"/>
            <a:ext cx="2830293" cy="2812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4" y="1064"/>
                  <a:pt x="2882" y="3181"/>
                </a:cubicBezTo>
                <a:cubicBezTo>
                  <a:pt x="-960" y="7423"/>
                  <a:pt x="-960" y="14305"/>
                  <a:pt x="2882" y="18543"/>
                </a:cubicBezTo>
                <a:cubicBezTo>
                  <a:pt x="4444" y="20266"/>
                  <a:pt x="6401" y="21277"/>
                  <a:pt x="8429" y="21600"/>
                </a:cubicBezTo>
                <a:lnTo>
                  <a:pt x="11251" y="21600"/>
                </a:lnTo>
                <a:cubicBezTo>
                  <a:pt x="13278" y="21277"/>
                  <a:pt x="15237" y="20266"/>
                  <a:pt x="16798" y="18543"/>
                </a:cubicBezTo>
                <a:cubicBezTo>
                  <a:pt x="20640" y="14305"/>
                  <a:pt x="20640" y="7423"/>
                  <a:pt x="16798" y="3181"/>
                </a:cubicBezTo>
                <a:cubicBezTo>
                  <a:pt x="14876" y="1064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5" name="image16.jpeg"/>
          <p:cNvPicPr>
            <a:picLocks noChangeAspect="1"/>
          </p:cNvPicPr>
          <p:nvPr/>
        </p:nvPicPr>
        <p:blipFill>
          <a:blip r:embed="rId10"/>
          <a:srcRect l="43880" t="25209" r="27520" b="55724"/>
          <a:stretch>
            <a:fillRect/>
          </a:stretch>
        </p:blipFill>
        <p:spPr>
          <a:xfrm>
            <a:off x="19024926" y="2630433"/>
            <a:ext cx="2830293" cy="2829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4" y="1005"/>
                  <a:pt x="2882" y="3016"/>
                </a:cubicBezTo>
                <a:cubicBezTo>
                  <a:pt x="-960" y="7037"/>
                  <a:pt x="-960" y="13557"/>
                  <a:pt x="2882" y="17579"/>
                </a:cubicBezTo>
                <a:cubicBezTo>
                  <a:pt x="6725" y="21600"/>
                  <a:pt x="12955" y="21600"/>
                  <a:pt x="16798" y="17579"/>
                </a:cubicBezTo>
                <a:cubicBezTo>
                  <a:pt x="20640" y="13557"/>
                  <a:pt x="20640" y="7037"/>
                  <a:pt x="16798" y="3016"/>
                </a:cubicBezTo>
                <a:cubicBezTo>
                  <a:pt x="14876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6" name="image17.jpeg"/>
          <p:cNvPicPr>
            <a:picLocks noChangeAspect="1"/>
          </p:cNvPicPr>
          <p:nvPr/>
        </p:nvPicPr>
        <p:blipFill>
          <a:blip r:embed="rId11"/>
          <a:srcRect l="27716" t="60412" r="36860" b="15973"/>
          <a:stretch>
            <a:fillRect/>
          </a:stretch>
        </p:blipFill>
        <p:spPr>
          <a:xfrm>
            <a:off x="13526206" y="7740598"/>
            <a:ext cx="2830292" cy="2829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4" y="1005"/>
                  <a:pt x="2882" y="3016"/>
                </a:cubicBezTo>
                <a:cubicBezTo>
                  <a:pt x="-960" y="7037"/>
                  <a:pt x="-960" y="13557"/>
                  <a:pt x="2882" y="17579"/>
                </a:cubicBezTo>
                <a:cubicBezTo>
                  <a:pt x="6725" y="21600"/>
                  <a:pt x="12955" y="21600"/>
                  <a:pt x="16798" y="17579"/>
                </a:cubicBezTo>
                <a:cubicBezTo>
                  <a:pt x="20640" y="13557"/>
                  <a:pt x="20640" y="7037"/>
                  <a:pt x="16798" y="3016"/>
                </a:cubicBezTo>
                <a:cubicBezTo>
                  <a:pt x="14876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29"/>
          <p:cNvSpPr/>
          <p:nvPr/>
        </p:nvSpPr>
        <p:spPr>
          <a:xfrm>
            <a:off x="-305199" y="-177800"/>
            <a:ext cx="24740000" cy="14175980"/>
          </a:xfrm>
          <a:prstGeom prst="rect">
            <a:avLst/>
          </a:prstGeom>
          <a:solidFill>
            <a:srgbClr val="F7EEF9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" name="Shape 130"/>
          <p:cNvSpPr/>
          <p:nvPr/>
        </p:nvSpPr>
        <p:spPr>
          <a:xfrm>
            <a:off x="12308574" y="1905630"/>
            <a:ext cx="9471931" cy="9471929"/>
          </a:xfrm>
          <a:prstGeom prst="ellipse">
            <a:avLst/>
          </a:prstGeom>
          <a:solidFill>
            <a:srgbClr val="C15799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4" name="Shape 131"/>
          <p:cNvSpPr/>
          <p:nvPr/>
        </p:nvSpPr>
        <p:spPr>
          <a:xfrm>
            <a:off x="13459955" y="4586113"/>
            <a:ext cx="4176144" cy="2073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4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 коже - </a:t>
            </a:r>
          </a:p>
          <a:p>
            <a:pPr>
              <a:defRPr sz="9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~</a:t>
            </a:r>
            <a:r>
              <a:rPr sz="4500"/>
              <a:t> </a:t>
            </a:r>
            <a:r>
              <a:t>40%</a:t>
            </a:r>
          </a:p>
        </p:txBody>
      </p:sp>
      <p:sp>
        <p:nvSpPr>
          <p:cNvPr id="5" name="Shape 132"/>
          <p:cNvSpPr/>
          <p:nvPr/>
        </p:nvSpPr>
        <p:spPr>
          <a:xfrm>
            <a:off x="13704887" y="2252660"/>
            <a:ext cx="8083813" cy="91453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30" h="20552" extrusionOk="0">
                <a:moveTo>
                  <a:pt x="16952" y="2341"/>
                </a:moveTo>
                <a:cubicBezTo>
                  <a:pt x="21579" y="6539"/>
                  <a:pt x="21600" y="13249"/>
                  <a:pt x="16952" y="17412"/>
                </a:cubicBezTo>
                <a:cubicBezTo>
                  <a:pt x="12280" y="21597"/>
                  <a:pt x="4668" y="21600"/>
                  <a:pt x="0" y="17412"/>
                </a:cubicBezTo>
                <a:lnTo>
                  <a:pt x="8610" y="9950"/>
                </a:lnTo>
                <a:lnTo>
                  <a:pt x="12987" y="0"/>
                </a:lnTo>
                <a:cubicBezTo>
                  <a:pt x="14482" y="519"/>
                  <a:pt x="15829" y="1322"/>
                  <a:pt x="16952" y="2341"/>
                </a:cubicBezTo>
                <a:close/>
              </a:path>
            </a:pathLst>
          </a:custGeom>
          <a:solidFill>
            <a:srgbClr val="E5D5BF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 defTabSz="914400"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" name="Shape 133"/>
          <p:cNvSpPr/>
          <p:nvPr/>
        </p:nvSpPr>
        <p:spPr>
          <a:xfrm>
            <a:off x="1028997" y="2508574"/>
            <a:ext cx="10809607" cy="3634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8600" b="1">
                <a:solidFill>
                  <a:srgbClr val="C157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КОЛЛАГЕН</a:t>
            </a:r>
            <a:r>
              <a:rPr>
                <a:solidFill>
                  <a:srgbClr val="535353"/>
                </a:solidFill>
              </a:rPr>
              <a:t> </a:t>
            </a:r>
          </a:p>
          <a:p>
            <a:pPr>
              <a:lnSpc>
                <a:spcPct val="90000"/>
              </a:lnSpc>
              <a:defRPr sz="8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 ОРГАНАХ </a:t>
            </a:r>
          </a:p>
          <a:p>
            <a:pPr>
              <a:lnSpc>
                <a:spcPct val="90000"/>
              </a:lnSpc>
              <a:defRPr sz="8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ТКАНЯХ</a:t>
            </a:r>
          </a:p>
        </p:txBody>
      </p:sp>
      <p:sp>
        <p:nvSpPr>
          <p:cNvPr id="7" name="Shape 134"/>
          <p:cNvSpPr/>
          <p:nvPr/>
        </p:nvSpPr>
        <p:spPr>
          <a:xfrm>
            <a:off x="19688173" y="12782736"/>
            <a:ext cx="3684282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2000" b="1">
                <a:solidFill>
                  <a:srgbClr val="DFA4C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Promarine</a:t>
            </a:r>
            <a:r>
              <a:rPr>
                <a:solidFill>
                  <a:srgbClr val="A7A7A7"/>
                </a:solidFill>
              </a:rPr>
              <a:t> Collagen Peptides</a:t>
            </a:r>
          </a:p>
        </p:txBody>
      </p:sp>
      <p:pic>
        <p:nvPicPr>
          <p:cNvPr id="8" name="image4.png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36"/>
          <p:cNvSpPr/>
          <p:nvPr/>
        </p:nvSpPr>
        <p:spPr>
          <a:xfrm>
            <a:off x="1056479" y="9020523"/>
            <a:ext cx="8981683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 i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*Кости, мышцы, сосуды, внутренние органы, органы зрения, ногти, волосы.</a:t>
            </a:r>
          </a:p>
        </p:txBody>
      </p:sp>
      <p:sp>
        <p:nvSpPr>
          <p:cNvPr id="10" name="Shape 137"/>
          <p:cNvSpPr/>
          <p:nvPr/>
        </p:nvSpPr>
        <p:spPr>
          <a:xfrm>
            <a:off x="1082613" y="7253113"/>
            <a:ext cx="8481839" cy="1444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45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~ 40% КОЛЛАГЕНА СОСРЕДОТОЧЕНО В КОЖЕ</a:t>
            </a:r>
          </a:p>
        </p:txBody>
      </p:sp>
      <p:sp>
        <p:nvSpPr>
          <p:cNvPr id="11" name="Shape 138"/>
          <p:cNvSpPr/>
          <p:nvPr/>
        </p:nvSpPr>
        <p:spPr>
          <a:xfrm>
            <a:off x="16068614" y="8260394"/>
            <a:ext cx="4176141" cy="1444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45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другие ткани и органы*</a:t>
            </a:r>
          </a:p>
        </p:txBody>
      </p:sp>
    </p:spTree>
    <p:extLst>
      <p:ext uri="{BB962C8B-B14F-4D97-AF65-F5344CB8AC3E}">
        <p14:creationId xmlns:p14="http://schemas.microsoft.com/office/powerpoint/2010/main" val="408958124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42"/>
          <p:cNvSpPr/>
          <p:nvPr/>
        </p:nvSpPr>
        <p:spPr>
          <a:xfrm>
            <a:off x="-177800" y="-229394"/>
            <a:ext cx="24739600" cy="14174788"/>
          </a:xfrm>
          <a:prstGeom prst="rect">
            <a:avLst/>
          </a:prstGeom>
          <a:solidFill>
            <a:srgbClr val="D4E5F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 defTabSz="914400"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" name="Shape 143"/>
          <p:cNvSpPr/>
          <p:nvPr/>
        </p:nvSpPr>
        <p:spPr>
          <a:xfrm>
            <a:off x="1028700" y="1094151"/>
            <a:ext cx="18927324" cy="2499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 defTabSz="914400">
              <a:lnSpc>
                <a:spcPct val="90000"/>
              </a:lnSpc>
              <a:defRPr sz="8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 РАЗНЫХ ОРГАНАХ — </a:t>
            </a:r>
          </a:p>
          <a:p>
            <a:pPr defTabSz="914400">
              <a:lnSpc>
                <a:spcPct val="90000"/>
              </a:lnSpc>
              <a:defRPr sz="8600" b="1">
                <a:solidFill>
                  <a:srgbClr val="175D9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РАЗНЫЕ ТИПЫ КОЛЛАГЕНА</a:t>
            </a:r>
          </a:p>
        </p:txBody>
      </p:sp>
      <p:sp>
        <p:nvSpPr>
          <p:cNvPr id="4" name="Shape 144"/>
          <p:cNvSpPr/>
          <p:nvPr/>
        </p:nvSpPr>
        <p:spPr>
          <a:xfrm>
            <a:off x="3197225" y="5544498"/>
            <a:ext cx="8982075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 defTabSz="914400"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Кожа, связки, сухожилия и кости.</a:t>
            </a:r>
          </a:p>
        </p:txBody>
      </p:sp>
      <p:sp>
        <p:nvSpPr>
          <p:cNvPr id="5" name="Shape 145"/>
          <p:cNvSpPr/>
          <p:nvPr/>
        </p:nvSpPr>
        <p:spPr>
          <a:xfrm>
            <a:off x="1081087" y="4214812"/>
            <a:ext cx="1866901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 defTabSz="914400">
              <a:defRPr sz="45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Тип</a:t>
            </a:r>
          </a:p>
        </p:txBody>
      </p:sp>
      <p:sp>
        <p:nvSpPr>
          <p:cNvPr id="6" name="Shape 147"/>
          <p:cNvSpPr/>
          <p:nvPr/>
        </p:nvSpPr>
        <p:spPr>
          <a:xfrm>
            <a:off x="3114675" y="4214812"/>
            <a:ext cx="4864100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 defTabSz="914400">
              <a:defRPr sz="45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Ткани и органы</a:t>
            </a:r>
          </a:p>
        </p:txBody>
      </p:sp>
      <p:sp>
        <p:nvSpPr>
          <p:cNvPr id="7" name="Shape 148"/>
          <p:cNvSpPr/>
          <p:nvPr/>
        </p:nvSpPr>
        <p:spPr>
          <a:xfrm>
            <a:off x="3197225" y="6949140"/>
            <a:ext cx="8982075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 defTabSz="914400"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Хрящи, стекловидное тело глаза.</a:t>
            </a:r>
          </a:p>
        </p:txBody>
      </p:sp>
      <p:sp>
        <p:nvSpPr>
          <p:cNvPr id="8" name="Shape 149"/>
          <p:cNvSpPr/>
          <p:nvPr/>
        </p:nvSpPr>
        <p:spPr>
          <a:xfrm>
            <a:off x="3197225" y="8058150"/>
            <a:ext cx="8982075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 defTabSz="914400"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Кожа, стенки сосудов, ткани легких, печени, селезенки.</a:t>
            </a:r>
          </a:p>
        </p:txBody>
      </p:sp>
      <p:sp>
        <p:nvSpPr>
          <p:cNvPr id="9" name="Shape 150"/>
          <p:cNvSpPr/>
          <p:nvPr/>
        </p:nvSpPr>
        <p:spPr>
          <a:xfrm>
            <a:off x="19688173" y="12781945"/>
            <a:ext cx="3684282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 defTabSz="914400">
              <a:lnSpc>
                <a:spcPct val="90000"/>
              </a:lnSpc>
              <a:defRPr sz="2000" b="1">
                <a:solidFill>
                  <a:srgbClr val="66A1C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Promarine</a:t>
            </a:r>
            <a:r>
              <a:rPr>
                <a:solidFill>
                  <a:srgbClr val="A7A7A7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Collagen Peptides</a:t>
            </a:r>
          </a:p>
        </p:txBody>
      </p:sp>
      <p:pic>
        <p:nvPicPr>
          <p:cNvPr id="10" name="image1.png" descr="image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87" y="12731750"/>
            <a:ext cx="1739901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52"/>
          <p:cNvSpPr/>
          <p:nvPr/>
        </p:nvSpPr>
        <p:spPr>
          <a:xfrm>
            <a:off x="3209925" y="9433859"/>
            <a:ext cx="8982075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 defTabSz="914400"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Основной компонент базальных мембран*.</a:t>
            </a:r>
          </a:p>
        </p:txBody>
      </p:sp>
      <p:sp>
        <p:nvSpPr>
          <p:cNvPr id="12" name="Shape 153"/>
          <p:cNvSpPr/>
          <p:nvPr/>
        </p:nvSpPr>
        <p:spPr>
          <a:xfrm>
            <a:off x="3209925" y="11064406"/>
            <a:ext cx="8982075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 defTabSz="914400"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Легкие, роговица, волосы, кости, плацента.</a:t>
            </a:r>
          </a:p>
        </p:txBody>
      </p:sp>
      <p:sp>
        <p:nvSpPr>
          <p:cNvPr id="13" name="Shape 154"/>
          <p:cNvSpPr/>
          <p:nvPr/>
        </p:nvSpPr>
        <p:spPr>
          <a:xfrm>
            <a:off x="14011273" y="9168359"/>
            <a:ext cx="6858005" cy="2221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/>
          <a:p>
            <a:pPr defTabSz="914400">
              <a:defRPr sz="45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95% </a:t>
            </a:r>
            <a:r>
              <a:rPr dirty="0" err="1"/>
              <a:t>всего</a:t>
            </a:r>
            <a:r>
              <a:rPr dirty="0"/>
              <a:t> </a:t>
            </a:r>
            <a:r>
              <a:rPr dirty="0" err="1"/>
              <a:t>коллагена</a:t>
            </a:r>
            <a:r>
              <a:rPr dirty="0"/>
              <a:t> </a:t>
            </a:r>
          </a:p>
          <a:p>
            <a:pPr defTabSz="914400">
              <a:defRPr sz="45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в </a:t>
            </a:r>
            <a:r>
              <a:rPr dirty="0" err="1"/>
              <a:t>организме</a:t>
            </a:r>
            <a:r>
              <a:rPr dirty="0"/>
              <a:t> </a:t>
            </a:r>
            <a:r>
              <a:rPr dirty="0" err="1"/>
              <a:t>составляет</a:t>
            </a:r>
            <a:r>
              <a:rPr dirty="0"/>
              <a:t> </a:t>
            </a:r>
            <a:r>
              <a:rPr b="1" dirty="0" err="1"/>
              <a:t>коллаген</a:t>
            </a:r>
            <a:r>
              <a:rPr b="1" dirty="0"/>
              <a:t> I, II и III </a:t>
            </a:r>
            <a:r>
              <a:rPr b="1" dirty="0" err="1"/>
              <a:t>типа</a:t>
            </a:r>
            <a:r>
              <a:rPr b="1" dirty="0"/>
              <a:t>.</a:t>
            </a:r>
          </a:p>
        </p:txBody>
      </p:sp>
      <p:sp>
        <p:nvSpPr>
          <p:cNvPr id="14" name="Shape 155"/>
          <p:cNvSpPr/>
          <p:nvPr/>
        </p:nvSpPr>
        <p:spPr>
          <a:xfrm flipH="1">
            <a:off x="1650999" y="6437953"/>
            <a:ext cx="6" cy="4855232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Shape 156"/>
          <p:cNvSpPr/>
          <p:nvPr/>
        </p:nvSpPr>
        <p:spPr>
          <a:xfrm>
            <a:off x="1092199" y="5368923"/>
            <a:ext cx="1070331" cy="1070331"/>
          </a:xfrm>
          <a:prstGeom prst="ellipse">
            <a:avLst/>
          </a:prstGeom>
          <a:solidFill>
            <a:srgbClr val="D4E5F2"/>
          </a:solidFill>
          <a:ln w="50800">
            <a:solidFill>
              <a:srgbClr val="FFFFFF"/>
            </a:solidFill>
            <a:miter/>
          </a:ln>
        </p:spPr>
        <p:txBody>
          <a:bodyPr lIns="71433" tIns="71433" rIns="71433" bIns="71433" anchor="ctr"/>
          <a:lstStyle/>
          <a:p>
            <a:pPr defTabSz="914400"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6" name="Shape 157"/>
          <p:cNvSpPr/>
          <p:nvPr/>
        </p:nvSpPr>
        <p:spPr>
          <a:xfrm>
            <a:off x="976312" y="5511798"/>
            <a:ext cx="1309689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 algn="ctr" defTabSz="914400">
              <a:defRPr sz="45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</a:t>
            </a:r>
          </a:p>
        </p:txBody>
      </p:sp>
      <p:sp>
        <p:nvSpPr>
          <p:cNvPr id="17" name="Shape 158"/>
          <p:cNvSpPr/>
          <p:nvPr/>
        </p:nvSpPr>
        <p:spPr>
          <a:xfrm>
            <a:off x="1092200" y="6744634"/>
            <a:ext cx="1070322" cy="1070331"/>
          </a:xfrm>
          <a:prstGeom prst="ellipse">
            <a:avLst/>
          </a:prstGeom>
          <a:solidFill>
            <a:srgbClr val="D4E5F2"/>
          </a:solidFill>
          <a:ln w="50800">
            <a:solidFill>
              <a:srgbClr val="FFFFFF"/>
            </a:solidFill>
            <a:miter/>
          </a:ln>
        </p:spPr>
        <p:txBody>
          <a:bodyPr lIns="71433" tIns="71433" rIns="71433" bIns="71433" anchor="ctr"/>
          <a:lstStyle/>
          <a:p>
            <a:pPr defTabSz="914400"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8" name="Shape 159"/>
          <p:cNvSpPr/>
          <p:nvPr/>
        </p:nvSpPr>
        <p:spPr>
          <a:xfrm>
            <a:off x="1092200" y="8120343"/>
            <a:ext cx="1070322" cy="1070331"/>
          </a:xfrm>
          <a:prstGeom prst="ellipse">
            <a:avLst/>
          </a:prstGeom>
          <a:solidFill>
            <a:srgbClr val="D4E5F2"/>
          </a:solidFill>
          <a:ln w="50800">
            <a:solidFill>
              <a:srgbClr val="FFFFFF"/>
            </a:solidFill>
            <a:miter/>
          </a:ln>
        </p:spPr>
        <p:txBody>
          <a:bodyPr lIns="71433" tIns="71433" rIns="71433" bIns="71433" anchor="ctr"/>
          <a:lstStyle/>
          <a:p>
            <a:pPr defTabSz="914400"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9" name="Shape 160"/>
          <p:cNvSpPr/>
          <p:nvPr/>
        </p:nvSpPr>
        <p:spPr>
          <a:xfrm>
            <a:off x="1092200" y="9496052"/>
            <a:ext cx="1070322" cy="1070329"/>
          </a:xfrm>
          <a:prstGeom prst="ellipse">
            <a:avLst/>
          </a:prstGeom>
          <a:solidFill>
            <a:srgbClr val="D4E5F2"/>
          </a:solidFill>
          <a:ln w="50800">
            <a:solidFill>
              <a:srgbClr val="FFFFFF"/>
            </a:solidFill>
            <a:miter/>
          </a:ln>
        </p:spPr>
        <p:txBody>
          <a:bodyPr lIns="71433" tIns="71433" rIns="71433" bIns="71433" anchor="ctr"/>
          <a:lstStyle/>
          <a:p>
            <a:pPr defTabSz="914400"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" name="Shape 161"/>
          <p:cNvSpPr/>
          <p:nvPr/>
        </p:nvSpPr>
        <p:spPr>
          <a:xfrm>
            <a:off x="1092199" y="11126602"/>
            <a:ext cx="1070331" cy="1070329"/>
          </a:xfrm>
          <a:prstGeom prst="ellipse">
            <a:avLst/>
          </a:prstGeom>
          <a:solidFill>
            <a:srgbClr val="D4E5F2"/>
          </a:solidFill>
          <a:ln w="50800">
            <a:solidFill>
              <a:srgbClr val="FFFFFF"/>
            </a:solidFill>
            <a:miter/>
          </a:ln>
        </p:spPr>
        <p:txBody>
          <a:bodyPr lIns="71433" tIns="71433" rIns="71433" bIns="71433" anchor="ctr"/>
          <a:lstStyle/>
          <a:p>
            <a:pPr defTabSz="914400"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1" name="Shape 162"/>
          <p:cNvSpPr/>
          <p:nvPr/>
        </p:nvSpPr>
        <p:spPr>
          <a:xfrm>
            <a:off x="591515" y="6887509"/>
            <a:ext cx="2071692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 algn="ctr" defTabSz="914400">
              <a:defRPr sz="45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II</a:t>
            </a:r>
          </a:p>
        </p:txBody>
      </p:sp>
      <p:sp>
        <p:nvSpPr>
          <p:cNvPr id="22" name="Shape 163"/>
          <p:cNvSpPr/>
          <p:nvPr/>
        </p:nvSpPr>
        <p:spPr>
          <a:xfrm>
            <a:off x="615154" y="8263218"/>
            <a:ext cx="2071693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 algn="ctr" defTabSz="914400">
              <a:defRPr sz="45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III</a:t>
            </a:r>
          </a:p>
        </p:txBody>
      </p:sp>
      <p:sp>
        <p:nvSpPr>
          <p:cNvPr id="23" name="Shape 164"/>
          <p:cNvSpPr/>
          <p:nvPr/>
        </p:nvSpPr>
        <p:spPr>
          <a:xfrm>
            <a:off x="615154" y="9638927"/>
            <a:ext cx="2071693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 algn="ctr" defTabSz="914400">
              <a:defRPr sz="45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IV</a:t>
            </a:r>
          </a:p>
        </p:txBody>
      </p:sp>
      <p:sp>
        <p:nvSpPr>
          <p:cNvPr id="24" name="Shape 165"/>
          <p:cNvSpPr/>
          <p:nvPr/>
        </p:nvSpPr>
        <p:spPr>
          <a:xfrm>
            <a:off x="615154" y="11307577"/>
            <a:ext cx="2071693" cy="784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3" tIns="71433" rIns="71433" bIns="71433">
            <a:spAutoFit/>
          </a:bodyPr>
          <a:lstStyle>
            <a:lvl1pPr algn="ctr" defTabSz="914400">
              <a:defRPr sz="45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5173423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-305199" y="-177800"/>
            <a:ext cx="24740000" cy="14175980"/>
          </a:xfrm>
          <a:prstGeom prst="rect">
            <a:avLst/>
          </a:prstGeom>
          <a:solidFill>
            <a:srgbClr val="F7EEF9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pic>
        <p:nvPicPr>
          <p:cNvPr id="171" name="image4.png"/>
          <p:cNvPicPr>
            <a:picLocks noChangeAspect="1"/>
          </p:cNvPicPr>
          <p:nvPr/>
        </p:nvPicPr>
        <p:blipFill>
          <a:blip r:embed="rId2"/>
          <a:srcRect l="5362" t="2147" r="3764" b="12799"/>
          <a:stretch>
            <a:fillRect/>
          </a:stretch>
        </p:blipFill>
        <p:spPr>
          <a:xfrm>
            <a:off x="-290764" y="-493446"/>
            <a:ext cx="24965529" cy="14411603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1028997" y="4999226"/>
            <a:ext cx="13319423" cy="3717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8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КОЛЛАГЕН </a:t>
            </a:r>
            <a:r>
              <a:rPr lang="ru-RU" dirty="0"/>
              <a:t>—</a:t>
            </a:r>
            <a:endParaRPr dirty="0"/>
          </a:p>
          <a:p>
            <a:pPr>
              <a:lnSpc>
                <a:spcPct val="90000"/>
              </a:lnSpc>
              <a:defRPr sz="8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КОМПОНЕНТ № 1  </a:t>
            </a:r>
          </a:p>
          <a:p>
            <a:pPr>
              <a:lnSpc>
                <a:spcPct val="90000"/>
              </a:lnSpc>
              <a:defRPr sz="8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В КОЖЕ</a:t>
            </a:r>
          </a:p>
        </p:txBody>
      </p:sp>
      <p:pic>
        <p:nvPicPr>
          <p:cNvPr id="173" name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090" y="12732639"/>
            <a:ext cx="1738685" cy="304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5.png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19688173" y="12782736"/>
            <a:ext cx="3684282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2000" b="1">
                <a:solidFill>
                  <a:srgbClr val="DFA4C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Promarine</a:t>
            </a:r>
            <a:r>
              <a:rPr>
                <a:solidFill>
                  <a:srgbClr val="A7A7A7"/>
                </a:solidFill>
              </a:rPr>
              <a:t> Collagen Peptides</a:t>
            </a:r>
          </a:p>
        </p:txBody>
      </p:sp>
      <p:sp>
        <p:nvSpPr>
          <p:cNvPr id="176" name="Shape 176"/>
          <p:cNvSpPr/>
          <p:nvPr/>
        </p:nvSpPr>
        <p:spPr>
          <a:xfrm>
            <a:off x="13857287" y="1841495"/>
            <a:ext cx="9472623" cy="9471971"/>
          </a:xfrm>
          <a:prstGeom prst="ellipse">
            <a:avLst/>
          </a:prstGeom>
          <a:solidFill>
            <a:srgbClr val="E5D5C0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 defTabSz="914400"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77" name="Shape 177"/>
          <p:cNvSpPr/>
          <p:nvPr/>
        </p:nvSpPr>
        <p:spPr>
          <a:xfrm rot="2674195">
            <a:off x="14920938" y="2664088"/>
            <a:ext cx="8083448" cy="91451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30" h="20552" extrusionOk="0">
                <a:moveTo>
                  <a:pt x="16952" y="2341"/>
                </a:moveTo>
                <a:cubicBezTo>
                  <a:pt x="21579" y="6539"/>
                  <a:pt x="21600" y="13249"/>
                  <a:pt x="16952" y="17412"/>
                </a:cubicBezTo>
                <a:cubicBezTo>
                  <a:pt x="12280" y="21597"/>
                  <a:pt x="4668" y="21600"/>
                  <a:pt x="0" y="17412"/>
                </a:cubicBezTo>
                <a:lnTo>
                  <a:pt x="8610" y="9950"/>
                </a:lnTo>
                <a:lnTo>
                  <a:pt x="12987" y="0"/>
                </a:lnTo>
                <a:cubicBezTo>
                  <a:pt x="14482" y="519"/>
                  <a:pt x="15829" y="1322"/>
                  <a:pt x="16952" y="2341"/>
                </a:cubicBezTo>
                <a:close/>
              </a:path>
            </a:pathLst>
          </a:custGeom>
          <a:solidFill>
            <a:srgbClr val="C15799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 defTabSz="914400"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78" name="Shape 178"/>
          <p:cNvSpPr/>
          <p:nvPr/>
        </p:nvSpPr>
        <p:spPr>
          <a:xfrm rot="20301116">
            <a:off x="15279613" y="1882727"/>
            <a:ext cx="8083864" cy="91452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30" h="20552" extrusionOk="0">
                <a:moveTo>
                  <a:pt x="16952" y="2341"/>
                </a:moveTo>
                <a:cubicBezTo>
                  <a:pt x="21579" y="6539"/>
                  <a:pt x="21600" y="13249"/>
                  <a:pt x="16952" y="17412"/>
                </a:cubicBezTo>
                <a:cubicBezTo>
                  <a:pt x="12280" y="21597"/>
                  <a:pt x="4668" y="21600"/>
                  <a:pt x="0" y="17412"/>
                </a:cubicBezTo>
                <a:lnTo>
                  <a:pt x="8610" y="9950"/>
                </a:lnTo>
                <a:lnTo>
                  <a:pt x="12987" y="0"/>
                </a:lnTo>
                <a:cubicBezTo>
                  <a:pt x="14482" y="519"/>
                  <a:pt x="15829" y="1322"/>
                  <a:pt x="16952" y="2341"/>
                </a:cubicBezTo>
                <a:close/>
              </a:path>
            </a:pathLst>
          </a:custGeom>
          <a:solidFill>
            <a:srgbClr val="C15799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 defTabSz="914400"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18842037" y="7125492"/>
            <a:ext cx="4019094" cy="2259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defTabSz="914400">
              <a:defRPr sz="4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коллаген</a:t>
            </a:r>
          </a:p>
          <a:p>
            <a:pPr defTabSz="914400">
              <a:defRPr sz="9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~</a:t>
            </a:r>
            <a:r>
              <a:rPr sz="10300"/>
              <a:t>75%</a:t>
            </a:r>
          </a:p>
        </p:txBody>
      </p:sp>
      <p:sp>
        <p:nvSpPr>
          <p:cNvPr id="180" name="Shape 180"/>
          <p:cNvSpPr/>
          <p:nvPr/>
        </p:nvSpPr>
        <p:spPr>
          <a:xfrm>
            <a:off x="14352587" y="4230513"/>
            <a:ext cx="4176715" cy="2105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 algn="ctr" defTabSz="914400">
              <a:defRPr sz="45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другие компоненты кожи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3" tIns="71433" rIns="71433" bIns="71433" numCol="1" spcCol="38100" rtlCol="0" anchor="ctr">
        <a:spAutoFit/>
      </a:bodyPr>
      <a:lstStyle>
        <a:defPPr marL="0" marR="0" indent="0" algn="l" defTabSz="8207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3" tIns="71433" rIns="71433" bIns="71433" numCol="1" spcCol="38100" rtlCol="0" anchor="ctr">
        <a:spAutoFit/>
      </a:bodyPr>
      <a:lstStyle>
        <a:defPPr marL="0" marR="0" indent="0" algn="l" defTabSz="8207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3" tIns="71433" rIns="71433" bIns="71433" numCol="1" spcCol="38100" rtlCol="0" anchor="ctr">
        <a:spAutoFit/>
      </a:bodyPr>
      <a:lstStyle>
        <a:defPPr marL="0" marR="0" indent="0" algn="l" defTabSz="8207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3" tIns="71433" rIns="71433" bIns="71433" numCol="1" spcCol="38100" rtlCol="0" anchor="ctr">
        <a:spAutoFit/>
      </a:bodyPr>
      <a:lstStyle>
        <a:defPPr marL="0" marR="0" indent="0" algn="l" defTabSz="8207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2865</Words>
  <Application>Microsoft Office PowerPoint</Application>
  <PresentationFormat>Произвольный</PresentationFormat>
  <Paragraphs>396</Paragraphs>
  <Slides>29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Calibri</vt:lpstr>
      <vt:lpstr>Helvetica</vt:lpstr>
      <vt:lpstr>Helvetica Light</vt:lpstr>
      <vt:lpstr>Helvetica Neue</vt:lpstr>
      <vt:lpstr>Helvetica Neue Medium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Alena Karchebanova</dc:creator>
  <cp:lastModifiedBy>Pavel</cp:lastModifiedBy>
  <cp:revision>22</cp:revision>
  <dcterms:modified xsi:type="dcterms:W3CDTF">2021-02-18T13:58:31Z</dcterms:modified>
</cp:coreProperties>
</file>