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По данным Всемирной организации здравоохранения:</a:t>
            </a:r>
          </a:p>
          <a:p>
            <a:pPr>
              <a:spcBef>
                <a:spcPts val="400"/>
              </a:spcBef>
              <a:defRPr sz="1200"/>
            </a:pPr>
            <a:r>
              <a:t>в мире около 1,5 млрд человек заражены гельминтами, передающимися через почву  (https://www.who.int/news-room/fact-sheets/detail/soil-transmitted-helminth-infections. Данные на март 2019 года. Это каждый пятый житель земного шара.</a:t>
            </a:r>
          </a:p>
          <a:p>
            <a:pPr>
              <a:spcBef>
                <a:spcPts val="400"/>
              </a:spcBef>
              <a:defRPr sz="1200"/>
            </a:pPr>
            <a:r>
              <a:t>На территории России регистрируется около 2 млн случаев различных гельминтозов, чаще всего гельминтами страдают дети (1 270 чел на 100 тыс. населения в 2014 году).</a:t>
            </a:r>
          </a:p>
          <a:p>
            <a:pPr>
              <a:spcBef>
                <a:spcPts val="400"/>
              </a:spcBef>
              <a:defRPr sz="1200"/>
            </a:pPr>
            <a:r>
              <a:t>По данным медицинской статистики, в Украине ежегодно регистрируется 300–400 тысяч случаев гельминтозов, из них 80% – среди детей.**</a:t>
            </a:r>
          </a:p>
          <a:p>
            <a:pPr>
              <a:spcBef>
                <a:spcPts val="400"/>
              </a:spcBef>
              <a:defRPr sz="1200"/>
            </a:pPr>
            <a:r>
              <a:t>В Республике Казахстан в 2015 году было зарегистрировано около 17 500 случаев гельминтозов (443 чел на 100 тыс. населения).  **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Истинная зараженность населения в несколько раз выше из-за зачастую бессимптомного течения болезни!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" name="Shape 3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В основе продукта — синергичный комплекс на основе органической серы, витамина С и биотина. Необходим для формирования основных белков соединительной ткани коллагена и кератина, которые поддерживают эластичность суставов, хрящей, связок, кожи, укрепляют структуру волос и ногтей. МСМ улучшает поступление полезных веществ в мышечные ткани, клетки кожи, суставов, хрящей, снижает чувствительность организма к аллергенам.</a:t>
            </a:r>
          </a:p>
          <a:p>
            <a:pPr>
              <a:spcBef>
                <a:spcPts val="400"/>
              </a:spcBef>
              <a:defRPr sz="1200"/>
            </a:pPr>
            <a:r>
              <a:t>Ученые выяснили, что присутствие в организме паразитов снижает проявление некоторых аллергий.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Shape 3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r>
              <a:t>СУПЕР-ФЛОРА — сбалансированная комбинация пробиотиков, которые являются естественной составляющей микрофлоры кишечника человека: лактобактерий Lactobacillus acidophilus, бифидобактерий Bifidobacterium longum и пробиотика инулина для увеличения численности собственных полезных бактерий и восстановления микрофлоры кишечника.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hape 3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Правильная гидратация — основа любой оздоровительной практики, и КМ дает возможность пить мягкую, вкусную воду, обогащенную минералами.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Продукт на основе реликтового коралла для универсального улучшения качества воды.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Это уникальная субстанция.  Скелет коралла по своему генному составу очень похож на человеческий и представляет собой комплекс минеральных солей. В основном это соли кальция и магния. В его состав также входят соли калия, натрия, железа, фосфора, серы, кремния, хрома, марганца, цинка и других минералов.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Такой богатый комплекс природных солей оказывает регулирующее действие на минеральный баланс в организме, таким образом нормализуя деятельность жизненно важных систем и органов.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Помещенный в воду пакет-саше с Coral-Mine обогащает ее полезными минералами, улучшая физиологическую полноценность воды.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Как паразиты попадают в организм?</a:t>
            </a:r>
          </a:p>
          <a:p>
            <a:pPr>
              <a:spcBef>
                <a:spcPts val="400"/>
              </a:spcBef>
            </a:pPr>
          </a:p>
          <a:p>
            <a:pPr>
              <a:spcBef>
                <a:spcPts val="400"/>
              </a:spcBef>
            </a:pPr>
            <a:r>
              <a:t>Грязные руки. Заразиться можно не только через свои грязные руки, но и через руки продавцов, работников сферы общественного питания.</a:t>
            </a:r>
          </a:p>
          <a:p>
            <a:pPr>
              <a:spcBef>
                <a:spcPts val="400"/>
              </a:spcBef>
            </a:pPr>
            <a:r>
              <a:t>Общественные места — поручни в транспорте, ручки дверей, номерки в театрах и ресторанах.</a:t>
            </a:r>
          </a:p>
          <a:p>
            <a:pPr>
              <a:spcBef>
                <a:spcPts val="400"/>
              </a:spcBef>
            </a:pPr>
            <a:r>
              <a:t>Деньги — «кладезь» паразитов и их личинок.</a:t>
            </a:r>
          </a:p>
          <a:p>
            <a:pPr>
              <a:spcBef>
                <a:spcPts val="400"/>
              </a:spcBef>
            </a:pPr>
            <a:r>
              <a:t>Зараженные продукты питания — плохо вымытые фрукты, овощи, зелень, недожаренные, недоваренные или сырые мясо и рыба, неправильно приготовленная икра.</a:t>
            </a:r>
          </a:p>
          <a:p>
            <a:pPr>
              <a:spcBef>
                <a:spcPts val="400"/>
              </a:spcBef>
            </a:pPr>
            <a:r>
              <a:t>Насекомые. Кровососущие насекомые, укусившие больной организм, могут передать при укусе личинки глистов. Мухи на своих лапках и хоботке переносят яйца глистов на продукты питания.</a:t>
            </a:r>
          </a:p>
          <a:p>
            <a:pPr>
              <a:spcBef>
                <a:spcPts val="400"/>
              </a:spcBef>
            </a:pPr>
            <a:r>
              <a:t>Открытые водоемы. При купании личинка паразита проникает через кожу или слизистые оболочки, вода с личинками может случайно попасть в рот.</a:t>
            </a:r>
          </a:p>
          <a:p>
            <a:pPr>
              <a:spcBef>
                <a:spcPts val="400"/>
              </a:spcBef>
            </a:pPr>
            <a:r>
              <a:t>Домашние животные. Шерсть животных — это переносчик яиц глистов. Яйца остриц, упавшие с шерсти, сохраняют жизнеспособность до 6 месяцев и через пыль, игрушки, ковры, нательное и постельное белье, руки попадают в пищевой тракт. Собака через влажное дыхание рассеивает яйца на расстояние до 5 метров (кошка — до 3 метров). Фекалии, содержащие яйца глистов, высыхая, разносятся ветром, и все это мы вдыхаем вместе с пылью!</a:t>
            </a:r>
          </a:p>
          <a:p>
            <a:pPr>
              <a:spcBef>
                <a:spcPts val="400"/>
              </a:spcBef>
            </a:pPr>
            <a:r>
              <a:t>На открытых продуктах, которые продаются с лотков на улице (например, развесное печенье), в ветреный день можно обнаружить яйца нескольких видов паразитов!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r>
              <a:t>В норме желудочный сок должен уничтожать яйца глистов и некоторых других паразитов.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ПАРАЗИТЫ (от греч. parasitos  — сотрапезник) — это организмы, живущие на поверхности или внутри другого организма (хозяина), извлекая из него питательные вещества. Хозяин не извлекает никакой пользы от такого сожительства, ткани его тела повреждаются, наступает общее истощение. </a:t>
            </a:r>
          </a:p>
          <a:p>
            <a:pPr>
              <a:spcBef>
                <a:spcPts val="400"/>
              </a:spcBef>
              <a:defRPr sz="1200"/>
            </a:pPr>
            <a:r>
              <a:t>Гельминтозы — группа наиболее распространенных и массовых паразитарных болезней человека.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Самые ранние из найденных останков паразитов обнаружены в северном Чили и датируются приблизительно 5900 годом до н. э</a:t>
            </a:r>
          </a:p>
          <a:p>
            <a:pPr>
              <a:spcBef>
                <a:spcPts val="400"/>
              </a:spcBef>
              <a:defRPr sz="1200"/>
            </a:pPr>
            <a:r>
              <a:t>Паразиты были известны с древности. Они упоминаются в трудах Гиппократа (460-375 гг. до н.э.) и Аристотеля (384-322 гг. до н.э.), Авиценны и других древних авторов. Аристотель приводил данные об аскаридах, тениях, острицах, цистицеркозе свиней.  Гиппократ впервые предложил термин «helmins», откуда произошло слово «гельминт». Ибн Сина (Авиценна) описал патологию у животных при гельминтозах и предложил средства для их лечения.</a:t>
            </a:r>
          </a:p>
          <a:p>
            <a:pPr>
              <a:spcBef>
                <a:spcPts val="400"/>
              </a:spcBef>
              <a:defRPr sz="1200"/>
            </a:pPr>
            <a:r>
              <a:t>Изобретение в XVII столетии голландским исследователем А. Левенгуком микроскопа открыло новую эру в истории биологии и положило начало микробиологии и детальному изучению микроорганизмов, в том числе паразитов. </a:t>
            </a:r>
          </a:p>
          <a:p>
            <a:pPr>
              <a:spcBef>
                <a:spcPts val="400"/>
              </a:spcBef>
              <a:defRPr sz="1200"/>
            </a:pPr>
            <a:r>
              <a:t>Ученые стали искать новые методы борьбы с паразитами  и применять на практике наиболее успешные из них.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Ученые на протяжении тысячелетий искали способы борьбы против паразитов  и экспериментировали с различными растениями, полагая, что если природа создала паразитов, значит, она должна была позаботиться и о защите от них. </a:t>
            </a:r>
          </a:p>
          <a:p>
            <a:pPr>
              <a:spcBef>
                <a:spcPts val="400"/>
              </a:spcBef>
              <a:defRPr sz="1200"/>
            </a:pPr>
            <a:r>
              <a:t>В результате путем проб и ошибок были отобраны наиболее эффективные растения. Было выяснено, что противоглистная активность частей одного и того же растения (корни, бутоны, плоды, листья, скорлупа) может отличаться.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hape 2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Жизнедеятельность гельминтов оказывает токсическое влияние на организм хозяина, меняет биоценоз и кислотность кишечника (снижается pH, уменьшается количество лакто-и бифидобактерий, увеличивается численность патогенной микрофлоры), ослабляет иммунитет. Эти последствия паразитарного заболевания необходимо устранять: сорбировать и выводить токсины, увеличивать численность нормальной микрофлоры. Иначе противопаразитарный курс нельзя назвать завершенным.</a:t>
            </a:r>
          </a:p>
          <a:p>
            <a:pPr>
              <a:spcBef>
                <a:spcPts val="400"/>
              </a:spcBef>
              <a:defRPr sz="1200"/>
            </a:pPr>
            <a:r>
              <a:t>Интересно, что присутствие в организме паразитов сдерживает некоторые аллергические реакции, поэтому противопаразитарный курс может вызвать всплеск аллергии.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hape 2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Противопаразитарный комплекс широкого спектра действия на основе 12 растительных экстрактов-антигельминтиков. Защищает слизистую оболочку кишечника и способствует детоксикации организма. 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ЭКСТРАКТ ЛИСТЬЕВ ЧЕРНОГО ОРЕХА</a:t>
            </a:r>
          </a:p>
          <a:p>
            <a:pPr>
              <a:spcBef>
                <a:spcPts val="400"/>
              </a:spcBef>
              <a:defRPr sz="1200"/>
            </a:pPr>
            <a:r>
              <a:t>Биоактивные вещества экстракта — танины и горькие гликозиды — действуют на половозрелые особи глистов и их личинки. Воздействует также на лямблии, плазмодии, грибы рода Candida. Способствует улучшению функций кишечника — расслабляет гладкую мускулатуру, уменьшает раздражение слизистых оболочек, ускоряя их заживление.</a:t>
            </a:r>
          </a:p>
          <a:p>
            <a:pPr>
              <a:spcBef>
                <a:spcPts val="400"/>
              </a:spcBef>
              <a:defRPr sz="1200"/>
            </a:pPr>
            <a:r>
              <a:t>ЭКСТРАКТ КОРНЯ ГОРЕЧАВКИ </a:t>
            </a:r>
          </a:p>
          <a:p>
            <a:pPr>
              <a:spcBef>
                <a:spcPts val="400"/>
              </a:spcBef>
              <a:defRPr sz="1200"/>
            </a:pPr>
            <a:r>
              <a:t>Действенный природный антигельминтик. Содержащийся в растении генциопикрин способен блокировать жизнедеятельность одного из наиболее опасных паразитов Тохосаrа canis на ранней стадии его развития.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ЭКСТРАКТ ПЛОДОВ ПЕРЦА</a:t>
            </a:r>
          </a:p>
          <a:p>
            <a:pPr>
              <a:spcBef>
                <a:spcPts val="400"/>
              </a:spcBef>
              <a:defRPr sz="1200"/>
            </a:pPr>
            <a:r>
              <a:t>Содержит пиперин, обладающий антисептическим действием, особенно в отношении бактерий рода Heliсobacter и грибов рода Candida.</a:t>
            </a:r>
          </a:p>
          <a:p>
            <a:pPr>
              <a:spcBef>
                <a:spcPts val="400"/>
              </a:spcBef>
              <a:defRPr sz="1200"/>
            </a:pPr>
            <a:r>
              <a:t> </a:t>
            </a:r>
          </a:p>
          <a:p>
            <a:pPr>
              <a:spcBef>
                <a:spcPts val="400"/>
              </a:spcBef>
              <a:defRPr sz="1200"/>
            </a:pPr>
            <a:r>
              <a:t>ЭКСТРАКТ ТИМЬЯНА</a:t>
            </a:r>
          </a:p>
          <a:p>
            <a:pPr>
              <a:spcBef>
                <a:spcPts val="400"/>
              </a:spcBef>
              <a:defRPr sz="1200"/>
            </a:pPr>
            <a:r>
              <a:t>Источник тимола, который особенно эффективен в отношении экзотических гельминтов анкилостомы и некатора.</a:t>
            </a:r>
          </a:p>
          <a:p>
            <a:pPr>
              <a:spcBef>
                <a:spcPts val="400"/>
              </a:spcBef>
              <a:defRPr sz="1200"/>
            </a:pPr>
            <a:r>
              <a:t> </a:t>
            </a:r>
          </a:p>
          <a:p>
            <a:pPr>
              <a:spcBef>
                <a:spcPts val="400"/>
              </a:spcBef>
              <a:defRPr sz="1200"/>
            </a:pPr>
            <a:r>
              <a:t>ЭКСТРАКТ ЧЕСНОКА</a:t>
            </a:r>
          </a:p>
          <a:p>
            <a:pPr>
              <a:spcBef>
                <a:spcPts val="400"/>
              </a:spcBef>
              <a:defRPr sz="1200"/>
            </a:pPr>
            <a:r>
              <a:t>Повышает защитные силы организма, помогает при самых различных проблемах со здоровьем, в том числе и при паразитарных инфекциях.</a:t>
            </a:r>
          </a:p>
          <a:p>
            <a:pPr>
              <a:spcBef>
                <a:spcPts val="400"/>
              </a:spcBef>
              <a:defRPr sz="1200"/>
            </a:pPr>
            <a:r>
              <a:t>ЭКСТРАКТ ЦВЕТКОВ РОМАШКИ</a:t>
            </a:r>
          </a:p>
          <a:p>
            <a:pPr>
              <a:spcBef>
                <a:spcPts val="400"/>
              </a:spcBef>
              <a:defRPr sz="1200"/>
            </a:pPr>
            <a:r>
              <a:t>Ромашка обладает антигельминтными и противопротозойными свойствами в отношении таких паразитов, как острицы, аскариды, анизакиды, бычий цепень, лямблии.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Shape 3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r>
              <a:t>Корень лопуха является известным средством для очищения организма. Его активные компоненты оказывают регулирующее воздействие на работу печени, желчного пузыря и поджелудочной железы, способствуют восстановлению тканей желудочно-кишечного тракта и нормализации уровня холестерина.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463988" y="6224244"/>
            <a:ext cx="273614" cy="264213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914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371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828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86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743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200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57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114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3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5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5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5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5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25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/>
          <p:nvPr/>
        </p:nvSpPr>
        <p:spPr>
          <a:xfrm>
            <a:off x="657225" y="1917268"/>
            <a:ext cx="5226050" cy="125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lnSpc>
                <a:spcPct val="90000"/>
              </a:lnSpc>
              <a:defRPr b="1"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</a:t>
            </a:r>
          </a:p>
        </p:txBody>
      </p:sp>
      <p:sp>
        <p:nvSpPr>
          <p:cNvPr id="29" name="Shape 29"/>
          <p:cNvSpPr/>
          <p:nvPr/>
        </p:nvSpPr>
        <p:spPr>
          <a:xfrm>
            <a:off x="647700" y="3219755"/>
            <a:ext cx="5081588" cy="901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b="1" sz="2800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защиты </a:t>
            </a:r>
          </a:p>
          <a:p>
            <a:pPr>
              <a:lnSpc>
                <a:spcPct val="90000"/>
              </a:lnSpc>
              <a:defRPr b="1" sz="2800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паразитов</a:t>
            </a:r>
          </a:p>
        </p:txBody>
      </p:sp>
      <p:pic>
        <p:nvPicPr>
          <p:cNvPr id="3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5862" y="1893888"/>
            <a:ext cx="4422779" cy="3552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7096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535353"/>
                </a:solidFill>
              </a:defRPr>
            </a:pPr>
            <a:r>
              <a:t>КАК ПАРАЗИТЫ ДЕЙСТВУЮТ 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В ОРГАНИЗМЕ ЧЕЛОВЕКА   </a:t>
            </a:r>
          </a:p>
        </p:txBody>
      </p:sp>
      <p:sp>
        <p:nvSpPr>
          <p:cNvPr id="170" name="Shape 170"/>
          <p:cNvSpPr/>
          <p:nvPr/>
        </p:nvSpPr>
        <p:spPr>
          <a:xfrm>
            <a:off x="2265363" y="3297237"/>
            <a:ext cx="1695453" cy="331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ПИТАЮТСЯ</a:t>
            </a:r>
          </a:p>
        </p:txBody>
      </p:sp>
      <p:sp>
        <p:nvSpPr>
          <p:cNvPr id="171" name="Shape 171"/>
          <p:cNvSpPr/>
          <p:nvPr/>
        </p:nvSpPr>
        <p:spPr>
          <a:xfrm>
            <a:off x="7489825" y="3136899"/>
            <a:ext cx="1558925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ОТРАВЛЯЮТ</a:t>
            </a:r>
          </a:p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ОРГАНИЗМ</a:t>
            </a:r>
          </a:p>
        </p:txBody>
      </p:sp>
      <p:sp>
        <p:nvSpPr>
          <p:cNvPr id="172" name="Shape 172"/>
          <p:cNvSpPr/>
          <p:nvPr/>
        </p:nvSpPr>
        <p:spPr>
          <a:xfrm>
            <a:off x="2265361" y="3887787"/>
            <a:ext cx="3594104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Паразиты всасывают полезные 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вещества нашего организма</a:t>
            </a:r>
          </a:p>
        </p:txBody>
      </p:sp>
      <p:sp>
        <p:nvSpPr>
          <p:cNvPr id="173" name="Shape 173"/>
          <p:cNvSpPr/>
          <p:nvPr/>
        </p:nvSpPr>
        <p:spPr>
          <a:xfrm>
            <a:off x="7485063" y="3887787"/>
            <a:ext cx="3187704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Выделяют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ядовитые ферменты</a:t>
            </a:r>
          </a:p>
        </p:txBody>
      </p:sp>
      <p:sp>
        <p:nvSpPr>
          <p:cNvPr id="174" name="Shape 174"/>
          <p:cNvSpPr/>
          <p:nvPr/>
        </p:nvSpPr>
        <p:spPr>
          <a:xfrm>
            <a:off x="2255838" y="4864098"/>
            <a:ext cx="2238379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</a:defRPr>
            </a:pPr>
            <a:r>
              <a:t>Аллергия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Инфекции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Бессонница</a:t>
            </a:r>
          </a:p>
        </p:txBody>
      </p:sp>
      <p:sp>
        <p:nvSpPr>
          <p:cNvPr id="175" name="Shape 175"/>
          <p:cNvSpPr/>
          <p:nvPr/>
        </p:nvSpPr>
        <p:spPr>
          <a:xfrm>
            <a:off x="7512050" y="4864098"/>
            <a:ext cx="3303588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</a:defRPr>
            </a:pPr>
            <a:r>
              <a:t>Отравление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Сбой работы органов</a:t>
            </a:r>
          </a:p>
        </p:txBody>
      </p:sp>
      <p:pic>
        <p:nvPicPr>
          <p:cNvPr id="176" name="image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4875" y="2392363"/>
            <a:ext cx="730250" cy="755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3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8088" y="2459038"/>
            <a:ext cx="612779" cy="63500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 flipV="1">
            <a:off x="2347595" y="4425948"/>
            <a:ext cx="4" cy="388943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9" name="Shape 179"/>
          <p:cNvSpPr/>
          <p:nvPr/>
        </p:nvSpPr>
        <p:spPr>
          <a:xfrm flipV="1">
            <a:off x="7597457" y="4454523"/>
            <a:ext cx="4" cy="331793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0" name="Shape 180"/>
          <p:cNvSpPr/>
          <p:nvPr/>
        </p:nvSpPr>
        <p:spPr>
          <a:xfrm flipH="1">
            <a:off x="-28577" y="3465195"/>
            <a:ext cx="1695452" cy="4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1" name="Shape 181"/>
          <p:cNvSpPr/>
          <p:nvPr/>
        </p:nvSpPr>
        <p:spPr>
          <a:xfrm flipH="1" flipV="1">
            <a:off x="4100512" y="3465193"/>
            <a:ext cx="3186116" cy="5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1003300" y="381180"/>
            <a:ext cx="9712325" cy="5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ПОСЛЕДСТВИЯ ДЛЯ ОРГАНИЗМА</a:t>
            </a:r>
          </a:p>
        </p:txBody>
      </p:sp>
      <p:sp>
        <p:nvSpPr>
          <p:cNvPr id="185" name="Shape 185"/>
          <p:cNvSpPr/>
          <p:nvPr/>
        </p:nvSpPr>
        <p:spPr>
          <a:xfrm>
            <a:off x="1029492" y="1185862"/>
            <a:ext cx="9659940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</a:defRPr>
            </a:pPr>
            <a:r>
              <a:t>Личинки паразитов могут разноситься с кровью по всему </a:t>
            </a:r>
          </a:p>
          <a:p>
            <a:pPr>
              <a:defRPr b="1" sz="1800">
                <a:solidFill>
                  <a:srgbClr val="FFFFFF"/>
                </a:solidFill>
              </a:defRPr>
            </a:pPr>
            <a:r>
              <a:t>организму и вызывать: </a:t>
            </a:r>
          </a:p>
        </p:txBody>
      </p:sp>
      <p:sp>
        <p:nvSpPr>
          <p:cNvPr id="186" name="Shape 186"/>
          <p:cNvSpPr/>
          <p:nvPr/>
        </p:nvSpPr>
        <p:spPr>
          <a:xfrm>
            <a:off x="1127125" y="2392631"/>
            <a:ext cx="3340100" cy="1486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перитонит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непроходимость кишечника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нарушение микрофлоры 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и кислотности кишечника </a:t>
            </a:r>
          </a:p>
        </p:txBody>
      </p:sp>
      <p:sp>
        <p:nvSpPr>
          <p:cNvPr id="187" name="Shape 187"/>
          <p:cNvSpPr/>
          <p:nvPr/>
        </p:nvSpPr>
        <p:spPr>
          <a:xfrm>
            <a:off x="8520113" y="3943617"/>
            <a:ext cx="2784479" cy="369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- панкреатит</a:t>
            </a:r>
          </a:p>
        </p:txBody>
      </p:sp>
      <p:sp>
        <p:nvSpPr>
          <p:cNvPr id="188" name="Shape 188"/>
          <p:cNvSpPr/>
          <p:nvPr/>
        </p:nvSpPr>
        <p:spPr>
          <a:xfrm>
            <a:off x="1127125" y="4283342"/>
            <a:ext cx="2784475" cy="92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абсцессы печени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накопление токсинов 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холецистит</a:t>
            </a:r>
          </a:p>
        </p:txBody>
      </p:sp>
      <p:sp>
        <p:nvSpPr>
          <p:cNvPr id="189" name="Shape 189"/>
          <p:cNvSpPr/>
          <p:nvPr/>
        </p:nvSpPr>
        <p:spPr>
          <a:xfrm>
            <a:off x="8513763" y="1821131"/>
            <a:ext cx="2784479" cy="1486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пневмонию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удушье при проникновении 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в дыхательные пути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гнойные плевриты</a:t>
            </a:r>
          </a:p>
        </p:txBody>
      </p:sp>
      <p:sp>
        <p:nvSpPr>
          <p:cNvPr id="190" name="Shape 190"/>
          <p:cNvSpPr/>
          <p:nvPr/>
        </p:nvSpPr>
        <p:spPr>
          <a:xfrm>
            <a:off x="8513763" y="4588936"/>
            <a:ext cx="2784479" cy="64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пороки развития 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плода</a:t>
            </a:r>
          </a:p>
        </p:txBody>
      </p:sp>
      <p:sp>
        <p:nvSpPr>
          <p:cNvPr id="191" name="Shape 191"/>
          <p:cNvSpPr/>
          <p:nvPr/>
        </p:nvSpPr>
        <p:spPr>
          <a:xfrm>
            <a:off x="8513763" y="5608906"/>
            <a:ext cx="2784479" cy="64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ослабление 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иммунитета</a:t>
            </a:r>
          </a:p>
        </p:txBody>
      </p:sp>
      <p:pic>
        <p:nvPicPr>
          <p:cNvPr id="192" name="image33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6508"/>
          <a:stretch>
            <a:fillRect/>
          </a:stretch>
        </p:blipFill>
        <p:spPr>
          <a:xfrm>
            <a:off x="2882900" y="1985963"/>
            <a:ext cx="6464300" cy="491490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5968998" y="3068638"/>
            <a:ext cx="233369" cy="233369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94" name="Shape 194"/>
          <p:cNvSpPr/>
          <p:nvPr/>
        </p:nvSpPr>
        <p:spPr>
          <a:xfrm>
            <a:off x="6126162" y="3198813"/>
            <a:ext cx="2262191" cy="4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5" name="Shape 195"/>
          <p:cNvSpPr/>
          <p:nvPr/>
        </p:nvSpPr>
        <p:spPr>
          <a:xfrm>
            <a:off x="6005512" y="4032248"/>
            <a:ext cx="233369" cy="233369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96" name="Shape 196"/>
          <p:cNvSpPr/>
          <p:nvPr/>
        </p:nvSpPr>
        <p:spPr>
          <a:xfrm>
            <a:off x="5735637" y="4367212"/>
            <a:ext cx="231783" cy="233369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97" name="Shape 197"/>
          <p:cNvSpPr/>
          <p:nvPr/>
        </p:nvSpPr>
        <p:spPr>
          <a:xfrm>
            <a:off x="5978523" y="3606798"/>
            <a:ext cx="233369" cy="233369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98" name="Shape 198"/>
          <p:cNvSpPr/>
          <p:nvPr/>
        </p:nvSpPr>
        <p:spPr>
          <a:xfrm>
            <a:off x="3475035" y="4483100"/>
            <a:ext cx="2330455" cy="0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9" name="Shape 199"/>
          <p:cNvSpPr/>
          <p:nvPr/>
        </p:nvSpPr>
        <p:spPr>
          <a:xfrm>
            <a:off x="4364378" y="3724275"/>
            <a:ext cx="1769725" cy="0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0" name="Shape 200"/>
          <p:cNvSpPr/>
          <p:nvPr/>
        </p:nvSpPr>
        <p:spPr>
          <a:xfrm>
            <a:off x="6143625" y="4154487"/>
            <a:ext cx="2330453" cy="4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1" name="Shape 201"/>
          <p:cNvSpPr/>
          <p:nvPr/>
        </p:nvSpPr>
        <p:spPr>
          <a:xfrm>
            <a:off x="5999162" y="4681537"/>
            <a:ext cx="233369" cy="233369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02" name="Shape 202"/>
          <p:cNvSpPr/>
          <p:nvPr/>
        </p:nvSpPr>
        <p:spPr>
          <a:xfrm>
            <a:off x="6135688" y="4799012"/>
            <a:ext cx="2332037" cy="4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3" name="Shape 203"/>
          <p:cNvSpPr/>
          <p:nvPr/>
        </p:nvSpPr>
        <p:spPr>
          <a:xfrm>
            <a:off x="6118223" y="5697537"/>
            <a:ext cx="233369" cy="233369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04" name="Shape 204"/>
          <p:cNvSpPr/>
          <p:nvPr/>
        </p:nvSpPr>
        <p:spPr>
          <a:xfrm>
            <a:off x="6359525" y="5815012"/>
            <a:ext cx="2108203" cy="4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-20641" y="4762"/>
            <a:ext cx="12233282" cy="6858001"/>
          </a:xfrm>
          <a:prstGeom prst="rect">
            <a:avLst/>
          </a:prstGeom>
          <a:solidFill>
            <a:srgbClr val="FEDE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207" name="image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50" y="784225"/>
            <a:ext cx="119761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014413" y="401826"/>
            <a:ext cx="8291511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535353"/>
                </a:solidFill>
              </a:defRPr>
            </a:pPr>
            <a:r>
              <a:t>ПАРАЗИТЫ БЫЛИ 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ИЗВЕСТНЫ С ДРЕВНОСТИ</a:t>
            </a:r>
          </a:p>
        </p:txBody>
      </p:sp>
      <p:sp>
        <p:nvSpPr>
          <p:cNvPr id="209" name="Shape 209"/>
          <p:cNvSpPr/>
          <p:nvPr/>
        </p:nvSpPr>
        <p:spPr>
          <a:xfrm>
            <a:off x="1042987" y="1878013"/>
            <a:ext cx="7302501" cy="1186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2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Человек всегда жил по соседству </a:t>
            </a:r>
          </a:p>
          <a:p>
            <a:pPr>
              <a:defRPr b="1" sz="2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паразитами и научился бороться </a:t>
            </a:r>
          </a:p>
          <a:p>
            <a:pPr>
              <a:defRPr b="1" sz="2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ними с помощью растений.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1003300" y="385941"/>
            <a:ext cx="9712325" cy="111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ФИТОПОДХОД</a:t>
            </a:r>
            <a:r>
              <a:rPr>
                <a:solidFill>
                  <a:srgbClr val="535353"/>
                </a:solidFill>
              </a:rPr>
              <a:t> КАК МЕТОД БОРЬБЫ </a:t>
            </a:r>
            <a:endParaRPr>
              <a:solidFill>
                <a:srgbClr val="535353"/>
              </a:solidFill>
            </a:endParaRPr>
          </a:p>
          <a:p>
            <a:pPr>
              <a:defRPr b="1" sz="3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ПРОФИЛАКТИКИ  </a:t>
            </a:r>
          </a:p>
        </p:txBody>
      </p:sp>
      <p:sp>
        <p:nvSpPr>
          <p:cNvPr id="215" name="Shape 215"/>
          <p:cNvSpPr/>
          <p:nvPr/>
        </p:nvSpPr>
        <p:spPr>
          <a:xfrm>
            <a:off x="1429998" y="1754200"/>
            <a:ext cx="9417303" cy="1682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>
                <a:solidFill>
                  <a:srgbClr val="535353"/>
                </a:solidFill>
              </a:defRPr>
            </a:pPr>
          </a:p>
          <a:p>
            <a:pPr>
              <a:defRPr sz="1800">
                <a:solidFill>
                  <a:srgbClr val="53535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  <a:r>
              <a:t>увеличить концентрацию активных компонентов;</a:t>
            </a:r>
          </a:p>
          <a:p>
            <a:pPr>
              <a:defRPr b="1" sz="1800">
                <a:solidFill>
                  <a:srgbClr val="53535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  <a:r>
              <a:t>повысить эффективность фитокомплекса.</a:t>
            </a:r>
          </a:p>
        </p:txBody>
      </p:sp>
      <p:sp>
        <p:nvSpPr>
          <p:cNvPr id="216" name="Shape 216"/>
          <p:cNvSpPr/>
          <p:nvPr/>
        </p:nvSpPr>
        <p:spPr>
          <a:xfrm>
            <a:off x="1100137" y="2676525"/>
            <a:ext cx="185745" cy="184150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17" name="Shape 217"/>
          <p:cNvSpPr/>
          <p:nvPr/>
        </p:nvSpPr>
        <p:spPr>
          <a:xfrm>
            <a:off x="1100137" y="3214688"/>
            <a:ext cx="185745" cy="184157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236" name="Group 236"/>
          <p:cNvGrpSpPr/>
          <p:nvPr/>
        </p:nvGrpSpPr>
        <p:grpSpPr>
          <a:xfrm>
            <a:off x="614356" y="3773581"/>
            <a:ext cx="11209349" cy="1942913"/>
            <a:chOff x="-1" y="-1"/>
            <a:chExt cx="11209347" cy="1942911"/>
          </a:xfrm>
        </p:grpSpPr>
        <p:sp>
          <p:nvSpPr>
            <p:cNvPr id="218" name="Shape 218"/>
            <p:cNvSpPr/>
            <p:nvPr/>
          </p:nvSpPr>
          <p:spPr>
            <a:xfrm>
              <a:off x="3810113" y="1584789"/>
              <a:ext cx="1055406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тимьян</a:t>
              </a:r>
            </a:p>
          </p:txBody>
        </p:sp>
        <p:pic>
          <p:nvPicPr>
            <p:cNvPr id="219" name="image3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10113" y="475803"/>
              <a:ext cx="1055407" cy="1092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image3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34097" y="431570"/>
              <a:ext cx="1140887" cy="11807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37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76521" y="431204"/>
              <a:ext cx="1140891" cy="118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image38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3034" y="528719"/>
              <a:ext cx="953146" cy="986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" name="Shape 223"/>
            <p:cNvSpPr/>
            <p:nvPr/>
          </p:nvSpPr>
          <p:spPr>
            <a:xfrm>
              <a:off x="5877876" y="1584789"/>
              <a:ext cx="1003963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шалфей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1247624" y="1584789"/>
              <a:ext cx="1003964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душица</a:t>
              </a:r>
            </a:p>
          </p:txBody>
        </p:sp>
        <p:sp>
          <p:nvSpPr>
            <p:cNvPr id="225" name="Shape 225"/>
            <p:cNvSpPr/>
            <p:nvPr/>
          </p:nvSpPr>
          <p:spPr>
            <a:xfrm>
              <a:off x="8597033" y="1584789"/>
              <a:ext cx="1408061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ромашка</a:t>
              </a:r>
            </a:p>
          </p:txBody>
        </p:sp>
        <p:sp>
          <p:nvSpPr>
            <p:cNvPr id="226" name="Shape 226"/>
            <p:cNvSpPr/>
            <p:nvPr/>
          </p:nvSpPr>
          <p:spPr>
            <a:xfrm>
              <a:off x="361051" y="1584789"/>
              <a:ext cx="779835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алтей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2358326" y="1584789"/>
              <a:ext cx="1436307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черный орех</a:t>
              </a:r>
            </a:p>
          </p:txBody>
        </p:sp>
        <p:sp>
          <p:nvSpPr>
            <p:cNvPr id="228" name="Shape 228"/>
            <p:cNvSpPr/>
            <p:nvPr/>
          </p:nvSpPr>
          <p:spPr>
            <a:xfrm>
              <a:off x="4881001" y="1584789"/>
              <a:ext cx="1055405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чеснок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6915361" y="1584789"/>
              <a:ext cx="1870636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тысячелистник</a:t>
              </a:r>
            </a:p>
          </p:txBody>
        </p:sp>
        <p:sp>
          <p:nvSpPr>
            <p:cNvPr id="230" name="Shape 230"/>
            <p:cNvSpPr/>
            <p:nvPr/>
          </p:nvSpPr>
          <p:spPr>
            <a:xfrm>
              <a:off x="9801284" y="1584789"/>
              <a:ext cx="1408063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гвоздика</a:t>
              </a:r>
            </a:p>
          </p:txBody>
        </p:sp>
        <p:pic>
          <p:nvPicPr>
            <p:cNvPr id="231" name="image39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443594">
              <a:off x="4500098" y="228211"/>
              <a:ext cx="1436311" cy="1486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image40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455321" y="405157"/>
              <a:ext cx="1191193" cy="1233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image41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" y="431204"/>
              <a:ext cx="1140891" cy="118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image42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398087" y="366666"/>
              <a:ext cx="1265529" cy="1310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image43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022776" y="329186"/>
              <a:ext cx="1338742" cy="1385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Shape 237"/>
          <p:cNvSpPr/>
          <p:nvPr/>
        </p:nvSpPr>
        <p:spPr>
          <a:xfrm>
            <a:off x="938199" y="1736261"/>
            <a:ext cx="8202901" cy="708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>
              <a:defRPr sz="1800">
                <a:solidFill>
                  <a:srgbClr val="535353"/>
                </a:solidFill>
              </a:defRPr>
            </a:pPr>
            <a:r>
              <a:t>Современный фитоподход к борьбе с паразитами основан </a:t>
            </a:r>
          </a:p>
          <a:p>
            <a:pPr>
              <a:defRPr sz="1800">
                <a:solidFill>
                  <a:srgbClr val="535353"/>
                </a:solidFill>
              </a:defRPr>
            </a:pPr>
            <a:r>
              <a:t>на использовании </a:t>
            </a:r>
            <a:r>
              <a:rPr b="1">
                <a:solidFill>
                  <a:srgbClr val="FB9A38"/>
                </a:solidFill>
              </a:rPr>
              <a:t>экстрактов</a:t>
            </a:r>
            <a:r>
              <a:t> растений, что позволяет: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12191997" cy="685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1012825" y="379590"/>
            <a:ext cx="9712325" cy="1639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КОМПЛЕКСНОЕ РЕШЕНИЕ </a:t>
            </a:r>
          </a:p>
          <a:p>
            <a:pPr>
              <a:defRPr b="1" sz="3400">
                <a:solidFill>
                  <a:srgbClr val="FFFC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ЗАЩИТЫ ОТ ПАРАЗИТОВ </a:t>
            </a:r>
          </a:p>
          <a:p>
            <a: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 ОДНОЙ КОРОБКЕ  </a:t>
            </a:r>
          </a:p>
        </p:txBody>
      </p:sp>
      <p:sp>
        <p:nvSpPr>
          <p:cNvPr id="243" name="Shape 243"/>
          <p:cNvSpPr/>
          <p:nvPr/>
        </p:nvSpPr>
        <p:spPr>
          <a:xfrm>
            <a:off x="1037850" y="3047370"/>
            <a:ext cx="184207" cy="184200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44" name="Shape 244"/>
          <p:cNvSpPr/>
          <p:nvPr/>
        </p:nvSpPr>
        <p:spPr>
          <a:xfrm>
            <a:off x="1039865" y="3459114"/>
            <a:ext cx="184207" cy="184207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45" name="Shape 245"/>
          <p:cNvSpPr/>
          <p:nvPr/>
        </p:nvSpPr>
        <p:spPr>
          <a:xfrm>
            <a:off x="1037850" y="3895025"/>
            <a:ext cx="184207" cy="184207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46" name="Shape 246"/>
          <p:cNvSpPr/>
          <p:nvPr/>
        </p:nvSpPr>
        <p:spPr>
          <a:xfrm>
            <a:off x="1037850" y="4359056"/>
            <a:ext cx="184207" cy="185707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24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9313" y="1890713"/>
            <a:ext cx="4141791" cy="3328988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369946" y="3107033"/>
            <a:ext cx="5235608" cy="1550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  <a:r>
              <a:t>защита от паразитов;</a:t>
            </a: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  <a:r>
              <a:t>очищение организма;</a:t>
            </a: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  <a:r>
              <a:t>восстановление микрофлоры кишечника;</a:t>
            </a: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  <a:r>
              <a:t>укрепление иммунитета</a:t>
            </a:r>
            <a:r>
              <a:rPr sz="1400"/>
              <a:t>;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ИЗБАВЬТЕСЬ ОТ ЛИШНЕГО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С PARASHIELD    </a:t>
            </a:r>
          </a:p>
        </p:txBody>
      </p:sp>
      <p:sp>
        <p:nvSpPr>
          <p:cNvPr id="252" name="Shape 252"/>
          <p:cNvSpPr/>
          <p:nvPr/>
        </p:nvSpPr>
        <p:spPr>
          <a:xfrm>
            <a:off x="2300288" y="2778124"/>
            <a:ext cx="2846391" cy="37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30 дней</a:t>
            </a:r>
          </a:p>
        </p:txBody>
      </p:sp>
      <p:sp>
        <p:nvSpPr>
          <p:cNvPr id="253" name="Shape 253"/>
          <p:cNvSpPr/>
          <p:nvPr/>
        </p:nvSpPr>
        <p:spPr>
          <a:xfrm>
            <a:off x="2300288" y="4513262"/>
            <a:ext cx="2846391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четкая схема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приема</a:t>
            </a:r>
          </a:p>
        </p:txBody>
      </p:sp>
      <p:sp>
        <p:nvSpPr>
          <p:cNvPr id="254" name="Shape 254"/>
          <p:cNvSpPr/>
          <p:nvPr/>
        </p:nvSpPr>
        <p:spPr>
          <a:xfrm>
            <a:off x="6211887" y="2606674"/>
            <a:ext cx="4548191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5 продуктов:</a:t>
            </a:r>
            <a:r>
              <a:rPr>
                <a:solidFill>
                  <a:srgbClr val="535353"/>
                </a:solidFill>
              </a:rPr>
              <a:t> ПараФайт,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Корал Бурдок Рут, МСМ,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Супер-Флора, Корал-Майн</a:t>
            </a:r>
          </a:p>
        </p:txBody>
      </p:sp>
      <p:sp>
        <p:nvSpPr>
          <p:cNvPr id="255" name="Shape 255"/>
          <p:cNvSpPr/>
          <p:nvPr/>
        </p:nvSpPr>
        <p:spPr>
          <a:xfrm>
            <a:off x="6211887" y="4373562"/>
            <a:ext cx="4641854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натуральные компоненты: </a:t>
            </a:r>
            <a:r>
              <a:rPr>
                <a:solidFill>
                  <a:srgbClr val="535353"/>
                </a:solidFill>
              </a:rPr>
              <a:t>растительные экстракты, пробиотики, органическая сера, минеральные соли</a:t>
            </a:r>
          </a:p>
        </p:txBody>
      </p:sp>
      <p:pic>
        <p:nvPicPr>
          <p:cNvPr id="256" name="image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8262" y="2632075"/>
            <a:ext cx="847726" cy="87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0487" y="4367212"/>
            <a:ext cx="908051" cy="939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4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8575" y="4367212"/>
            <a:ext cx="908050" cy="939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4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08575" y="2600325"/>
            <a:ext cx="908050" cy="93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СИНЕРГИЯ КОМПОНЕНТОВ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F48B14"/>
                </a:solidFill>
              </a:defRPr>
            </a:pPr>
            <a:r>
              <a:t>И КОМПЛЕКСНЫЙ ПОДХОД</a:t>
            </a:r>
            <a:r>
              <a:rPr>
                <a:solidFill>
                  <a:srgbClr val="FD774D"/>
                </a:solidFill>
              </a:rPr>
              <a:t>  </a:t>
            </a:r>
          </a:p>
        </p:txBody>
      </p:sp>
      <p:grpSp>
        <p:nvGrpSpPr>
          <p:cNvPr id="265" name="Group 265"/>
          <p:cNvGrpSpPr/>
          <p:nvPr/>
        </p:nvGrpSpPr>
        <p:grpSpPr>
          <a:xfrm>
            <a:off x="8056559" y="4860923"/>
            <a:ext cx="3773493" cy="1065983"/>
            <a:chOff x="-1" y="0"/>
            <a:chExt cx="3773492" cy="1065982"/>
          </a:xfrm>
        </p:grpSpPr>
        <p:sp>
          <p:nvSpPr>
            <p:cNvPr id="263" name="Shape 263"/>
            <p:cNvSpPr/>
            <p:nvPr/>
          </p:nvSpPr>
          <p:spPr>
            <a:xfrm>
              <a:off x="873126" y="106363"/>
              <a:ext cx="2900366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b="1" sz="1800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КОРАЛ-МАЙН</a:t>
              </a:r>
              <a:endParaRPr>
                <a:solidFill>
                  <a:srgbClr val="535353"/>
                </a:solidFill>
              </a:endParaRP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ускоряет выведение токсинов</a:t>
              </a:r>
            </a:p>
          </p:txBody>
        </p:sp>
        <p:pic>
          <p:nvPicPr>
            <p:cNvPr id="264" name="image4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1"/>
              <a:ext cx="883871" cy="913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8" name="Group 268"/>
          <p:cNvGrpSpPr/>
          <p:nvPr/>
        </p:nvGrpSpPr>
        <p:grpSpPr>
          <a:xfrm>
            <a:off x="8043860" y="1724021"/>
            <a:ext cx="4160845" cy="1358086"/>
            <a:chOff x="-1" y="-1"/>
            <a:chExt cx="4160844" cy="1358085"/>
          </a:xfrm>
        </p:grpSpPr>
        <p:sp>
          <p:nvSpPr>
            <p:cNvPr id="266" name="Shape 266"/>
            <p:cNvSpPr/>
            <p:nvPr/>
          </p:nvSpPr>
          <p:spPr>
            <a:xfrm>
              <a:off x="885825" y="106365"/>
              <a:ext cx="3275019" cy="1251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b="1" sz="1800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МСМ</a:t>
              </a:r>
              <a:endParaRPr>
                <a:solidFill>
                  <a:srgbClr val="535353"/>
                </a:solidFill>
              </a:endParaRP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защищает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от аутоиммунных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реакций</a:t>
              </a:r>
            </a:p>
          </p:txBody>
        </p:sp>
        <p:pic>
          <p:nvPicPr>
            <p:cNvPr id="267" name="image5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-2"/>
              <a:ext cx="883285" cy="914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1" name="Group 271"/>
          <p:cNvGrpSpPr/>
          <p:nvPr/>
        </p:nvGrpSpPr>
        <p:grpSpPr>
          <a:xfrm>
            <a:off x="8054971" y="3455987"/>
            <a:ext cx="3776669" cy="1019946"/>
            <a:chOff x="0" y="0"/>
            <a:chExt cx="3776668" cy="1019945"/>
          </a:xfrm>
        </p:grpSpPr>
        <p:sp>
          <p:nvSpPr>
            <p:cNvPr id="269" name="Shape 269"/>
            <p:cNvSpPr/>
            <p:nvPr/>
          </p:nvSpPr>
          <p:spPr>
            <a:xfrm>
              <a:off x="874714" y="60326"/>
              <a:ext cx="2901954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b="1" sz="1800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СУПЕРФЛОРА</a:t>
              </a:r>
              <a:endParaRPr>
                <a:solidFill>
                  <a:srgbClr val="535353"/>
                </a:solidFill>
              </a:endParaRP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восстанавливает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здоровую микрофлору</a:t>
              </a:r>
            </a:p>
          </p:txBody>
        </p:sp>
        <p:pic>
          <p:nvPicPr>
            <p:cNvPr id="270" name="image5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883536" cy="9133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4" name="Group 274"/>
          <p:cNvGrpSpPr/>
          <p:nvPr/>
        </p:nvGrpSpPr>
        <p:grpSpPr>
          <a:xfrm>
            <a:off x="936622" y="2508249"/>
            <a:ext cx="3789369" cy="1032644"/>
            <a:chOff x="0" y="0"/>
            <a:chExt cx="3789368" cy="1032643"/>
          </a:xfrm>
        </p:grpSpPr>
        <p:sp>
          <p:nvSpPr>
            <p:cNvPr id="272" name="Shape 272"/>
            <p:cNvSpPr/>
            <p:nvPr/>
          </p:nvSpPr>
          <p:spPr>
            <a:xfrm>
              <a:off x="887414" y="73024"/>
              <a:ext cx="2901954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b="1" sz="1800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ПАРАФАЙТ</a:t>
              </a:r>
              <a:endParaRPr>
                <a:solidFill>
                  <a:srgbClr val="535353"/>
                </a:solidFill>
              </a:endParaRP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нейтрализует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и выводит паразитов</a:t>
              </a:r>
            </a:p>
          </p:txBody>
        </p:sp>
        <p:pic>
          <p:nvPicPr>
            <p:cNvPr id="273" name="image5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883536" cy="914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7" name="Group 277"/>
          <p:cNvGrpSpPr/>
          <p:nvPr/>
        </p:nvGrpSpPr>
        <p:grpSpPr>
          <a:xfrm>
            <a:off x="936622" y="3983034"/>
            <a:ext cx="3789369" cy="1350147"/>
            <a:chOff x="0" y="-1"/>
            <a:chExt cx="3789368" cy="1350145"/>
          </a:xfrm>
        </p:grpSpPr>
        <p:sp>
          <p:nvSpPr>
            <p:cNvPr id="275" name="Shape 275"/>
            <p:cNvSpPr/>
            <p:nvPr/>
          </p:nvSpPr>
          <p:spPr>
            <a:xfrm>
              <a:off x="887414" y="98425"/>
              <a:ext cx="2901954" cy="1251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b="1" sz="1800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КОРАЛ БУРДОК РУТ</a:t>
              </a:r>
              <a:endParaRPr>
                <a:solidFill>
                  <a:srgbClr val="535353"/>
                </a:solidFill>
              </a:endParaRP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очищает организм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от токсинов,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вызванных паразитами</a:t>
              </a:r>
            </a:p>
          </p:txBody>
        </p:sp>
        <p:pic>
          <p:nvPicPr>
            <p:cNvPr id="276" name="image5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2"/>
              <a:ext cx="883536" cy="914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8" name="image5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46512" y="1538287"/>
            <a:ext cx="4857754" cy="5027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284" name="image5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0525" y="1231900"/>
            <a:ext cx="3754438" cy="4873625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1014409" y="633601"/>
            <a:ext cx="5178431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ПАРАФАЙТ —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ВЫВОДИТ ПАРАЗИТОВ</a:t>
            </a:r>
          </a:p>
        </p:txBody>
      </p:sp>
      <p:sp>
        <p:nvSpPr>
          <p:cNvPr id="286" name="Shape 286"/>
          <p:cNvSpPr/>
          <p:nvPr/>
        </p:nvSpPr>
        <p:spPr>
          <a:xfrm>
            <a:off x="1454150" y="2846388"/>
            <a:ext cx="5440363" cy="2420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экстракты 12 растений-антигельминтиков;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комплексное противопаразитарное действие;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помогает выводить токсины;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способствует восстановлению слизистой кишечника.</a:t>
            </a:r>
          </a:p>
        </p:txBody>
      </p:sp>
      <p:sp>
        <p:nvSpPr>
          <p:cNvPr id="287" name="Shape 287"/>
          <p:cNvSpPr/>
          <p:nvPr/>
        </p:nvSpPr>
        <p:spPr>
          <a:xfrm>
            <a:off x="1158874" y="2962274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88" name="Shape 288"/>
          <p:cNvSpPr/>
          <p:nvPr/>
        </p:nvSpPr>
        <p:spPr>
          <a:xfrm>
            <a:off x="1158874" y="3513137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89" name="Shape 289"/>
          <p:cNvSpPr/>
          <p:nvPr/>
        </p:nvSpPr>
        <p:spPr>
          <a:xfrm>
            <a:off x="1158874" y="4073523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90" name="Shape 290"/>
          <p:cNvSpPr/>
          <p:nvPr/>
        </p:nvSpPr>
        <p:spPr>
          <a:xfrm>
            <a:off x="1158874" y="4621212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96" name="Shape 296"/>
          <p:cNvSpPr/>
          <p:nvPr/>
        </p:nvSpPr>
        <p:spPr>
          <a:xfrm>
            <a:off x="1014409" y="385948"/>
            <a:ext cx="5178431" cy="1561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КОРАЛ БУРДОК РУТ —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ОЧИЩАЕТ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ОТ ТОКСИНОВ</a:t>
            </a:r>
          </a:p>
        </p:txBody>
      </p:sp>
      <p:sp>
        <p:nvSpPr>
          <p:cNvPr id="297" name="Shape 297"/>
          <p:cNvSpPr/>
          <p:nvPr/>
        </p:nvSpPr>
        <p:spPr>
          <a:xfrm>
            <a:off x="1454150" y="2684463"/>
            <a:ext cx="5440363" cy="300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работу почек, печени и желчного пузыря;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выводит токсины;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уменьшает воспалительные процессы в ЖКТ;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способствуют восстановлению микрофлоры кишечника и нормализует процесс пищеварения.</a:t>
            </a:r>
          </a:p>
        </p:txBody>
      </p:sp>
      <p:sp>
        <p:nvSpPr>
          <p:cNvPr id="298" name="Shape 298"/>
          <p:cNvSpPr/>
          <p:nvPr/>
        </p:nvSpPr>
        <p:spPr>
          <a:xfrm>
            <a:off x="1158874" y="2820988"/>
            <a:ext cx="192095" cy="190507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99" name="Shape 299"/>
          <p:cNvSpPr/>
          <p:nvPr/>
        </p:nvSpPr>
        <p:spPr>
          <a:xfrm>
            <a:off x="1158874" y="3621087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00" name="Shape 300"/>
          <p:cNvSpPr/>
          <p:nvPr/>
        </p:nvSpPr>
        <p:spPr>
          <a:xfrm>
            <a:off x="1158874" y="4171948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01" name="Shape 301"/>
          <p:cNvSpPr/>
          <p:nvPr/>
        </p:nvSpPr>
        <p:spPr>
          <a:xfrm>
            <a:off x="1158874" y="4722812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302" name="image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94650" y="1241425"/>
            <a:ext cx="3575050" cy="4640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08" name="Shape 308"/>
          <p:cNvSpPr/>
          <p:nvPr/>
        </p:nvSpPr>
        <p:spPr>
          <a:xfrm>
            <a:off x="1014409" y="389917"/>
            <a:ext cx="5178431" cy="2057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МСМ — </a:t>
            </a:r>
            <a:r>
              <a:rPr>
                <a:solidFill>
                  <a:srgbClr val="535353"/>
                </a:solidFill>
              </a:rPr>
              <a:t>ПРОФИЛАКТИКА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АУТОИММУННЫХ РЕАКЦИЙ</a:t>
            </a:r>
          </a:p>
        </p:txBody>
      </p:sp>
      <p:sp>
        <p:nvSpPr>
          <p:cNvPr id="309" name="Shape 309"/>
          <p:cNvSpPr/>
          <p:nvPr/>
        </p:nvSpPr>
        <p:spPr>
          <a:xfrm>
            <a:off x="1454150" y="3203574"/>
            <a:ext cx="5440363" cy="2128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защищает от возможных аллергических реакций на фоне прохождения противопаразитарного курса;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снижает окислительный стресс;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состояние кожи, волос и ногтей.</a:t>
            </a:r>
          </a:p>
        </p:txBody>
      </p:sp>
      <p:sp>
        <p:nvSpPr>
          <p:cNvPr id="310" name="Shape 310"/>
          <p:cNvSpPr/>
          <p:nvPr/>
        </p:nvSpPr>
        <p:spPr>
          <a:xfrm>
            <a:off x="1158874" y="3319462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11" name="Shape 311"/>
          <p:cNvSpPr/>
          <p:nvPr/>
        </p:nvSpPr>
        <p:spPr>
          <a:xfrm>
            <a:off x="1158874" y="4398962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12" name="Shape 312"/>
          <p:cNvSpPr/>
          <p:nvPr/>
        </p:nvSpPr>
        <p:spPr>
          <a:xfrm>
            <a:off x="1158874" y="4968873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313" name="image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85138" y="1347787"/>
            <a:ext cx="3543304" cy="460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/>
          <p:nvPr/>
        </p:nvSpPr>
        <p:spPr>
          <a:xfrm>
            <a:off x="1014409" y="2141384"/>
            <a:ext cx="5041906" cy="235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4000">
                <a:solidFill>
                  <a:srgbClr val="535353"/>
                </a:solidFill>
              </a:defRPr>
            </a:pPr>
            <a:r>
              <a:t>В МИРЕ БОЛЕЕ </a:t>
            </a:r>
          </a:p>
          <a:p>
            <a:pPr>
              <a:defRPr b="1" sz="4000">
                <a:solidFill>
                  <a:srgbClr val="FD9B27"/>
                </a:solidFill>
              </a:defRPr>
            </a:pPr>
            <a:r>
              <a:t>1,5 МЛРД ЧЕЛОВЕК </a:t>
            </a:r>
          </a:p>
          <a:p>
            <a:pPr>
              <a:defRPr b="1" sz="4000">
                <a:solidFill>
                  <a:srgbClr val="FD9B27"/>
                </a:solidFill>
              </a:defRPr>
            </a:pPr>
            <a:r>
              <a:t>ЗАРАЖЕНЫ</a:t>
            </a:r>
            <a:r>
              <a:rPr>
                <a:solidFill>
                  <a:srgbClr val="535353"/>
                </a:solidFill>
              </a:rPr>
              <a:t> </a:t>
            </a:r>
            <a:endParaRPr>
              <a:solidFill>
                <a:srgbClr val="535353"/>
              </a:solidFill>
            </a:endParaRPr>
          </a:p>
          <a:p>
            <a:pPr>
              <a:defRPr b="1" sz="4000">
                <a:solidFill>
                  <a:srgbClr val="535353"/>
                </a:solidFill>
              </a:defRPr>
            </a:pPr>
            <a:r>
              <a:t>ГЕЛЬМИНТАМИ</a:t>
            </a:r>
          </a:p>
        </p:txBody>
      </p:sp>
      <p:pic>
        <p:nvPicPr>
          <p:cNvPr id="34" name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4275" y="1111250"/>
            <a:ext cx="4418013" cy="441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/>
          <p:nvPr/>
        </p:nvSpPr>
        <p:spPr>
          <a:xfrm>
            <a:off x="8320088" y="3003549"/>
            <a:ext cx="2846391" cy="870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b="1" sz="32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7,53 млрд</a:t>
            </a:r>
          </a:p>
          <a:p>
            <a:pPr algn="ctr"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население земли</a:t>
            </a:r>
          </a:p>
        </p:txBody>
      </p:sp>
      <p:sp>
        <p:nvSpPr>
          <p:cNvPr id="36" name="Shape 36"/>
          <p:cNvSpPr/>
          <p:nvPr/>
        </p:nvSpPr>
        <p:spPr>
          <a:xfrm>
            <a:off x="6781799" y="1344612"/>
            <a:ext cx="1782768" cy="870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3200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19,5%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заражены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19" name="Shape 319"/>
          <p:cNvSpPr/>
          <p:nvPr/>
        </p:nvSpPr>
        <p:spPr>
          <a:xfrm>
            <a:off x="1014409" y="411349"/>
            <a:ext cx="5178431" cy="2552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СУПЕР-ФЛОРА —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ВОССТАНАВЛИВАЕТ ЧИСЛЕННОСТЬ ПОЛЕЗНОЙ МИКРОФЛОРЫ</a:t>
            </a:r>
          </a:p>
        </p:txBody>
      </p:sp>
      <p:sp>
        <p:nvSpPr>
          <p:cNvPr id="320" name="Shape 320"/>
          <p:cNvSpPr/>
          <p:nvPr/>
        </p:nvSpPr>
        <p:spPr>
          <a:xfrm>
            <a:off x="1454150" y="3409948"/>
            <a:ext cx="5440363" cy="2712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сбалансированная комбинация пробиотиков (бифидо- и лактобактрий) и пребиотика инулина;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восстанавливает нормальную микрофлору кишечника;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пищеварение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усвоение полезных веществ.</a:t>
            </a:r>
          </a:p>
        </p:txBody>
      </p:sp>
      <p:sp>
        <p:nvSpPr>
          <p:cNvPr id="321" name="Shape 321"/>
          <p:cNvSpPr/>
          <p:nvPr/>
        </p:nvSpPr>
        <p:spPr>
          <a:xfrm>
            <a:off x="1158874" y="3516312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22" name="Shape 322"/>
          <p:cNvSpPr/>
          <p:nvPr/>
        </p:nvSpPr>
        <p:spPr>
          <a:xfrm>
            <a:off x="1158874" y="4622798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23" name="Shape 323"/>
          <p:cNvSpPr/>
          <p:nvPr/>
        </p:nvSpPr>
        <p:spPr>
          <a:xfrm>
            <a:off x="1158874" y="5438773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324" name="image5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5863" y="304800"/>
            <a:ext cx="4554541" cy="5913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/>
        </p:nvSpPr>
        <p:spPr>
          <a:xfrm>
            <a:off x="7358063" y="-25400"/>
            <a:ext cx="4833940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30" name="Shape 330"/>
          <p:cNvSpPr/>
          <p:nvPr/>
        </p:nvSpPr>
        <p:spPr>
          <a:xfrm>
            <a:off x="1014409" y="431985"/>
            <a:ext cx="5178431" cy="2057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КОРАЛ-МАЙН —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УСКОРЯЕТ 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ПРОЦЕСС 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ОЧИЩЕНИЯ</a:t>
            </a:r>
          </a:p>
        </p:txBody>
      </p:sp>
      <p:sp>
        <p:nvSpPr>
          <p:cNvPr id="331" name="Shape 331"/>
          <p:cNvSpPr/>
          <p:nvPr/>
        </p:nvSpPr>
        <p:spPr>
          <a:xfrm>
            <a:off x="1454150" y="3333750"/>
            <a:ext cx="5440363" cy="2128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продукт на основе реликтового коралла для универсального улучшения качества воды;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способствует очищению организма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токсинов;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источник полезных минералов.</a:t>
            </a:r>
          </a:p>
        </p:txBody>
      </p:sp>
      <p:sp>
        <p:nvSpPr>
          <p:cNvPr id="332" name="Shape 332"/>
          <p:cNvSpPr/>
          <p:nvPr/>
        </p:nvSpPr>
        <p:spPr>
          <a:xfrm>
            <a:off x="1158874" y="3459162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33" name="Shape 333"/>
          <p:cNvSpPr/>
          <p:nvPr/>
        </p:nvSpPr>
        <p:spPr>
          <a:xfrm>
            <a:off x="1158874" y="4310062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34" name="Shape 334"/>
          <p:cNvSpPr/>
          <p:nvPr/>
        </p:nvSpPr>
        <p:spPr>
          <a:xfrm>
            <a:off x="1158874" y="5106987"/>
            <a:ext cx="192095" cy="192095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335" name="image5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8663" y="1735138"/>
            <a:ext cx="2914654" cy="3705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ПРОФИЛАКТИКА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ПОВТОРНОГО ЗАРАЖЕНИЯ  </a:t>
            </a:r>
          </a:p>
        </p:txBody>
      </p:sp>
      <p:sp>
        <p:nvSpPr>
          <p:cNvPr id="341" name="Shape 341"/>
          <p:cNvSpPr/>
          <p:nvPr/>
        </p:nvSpPr>
        <p:spPr>
          <a:xfrm>
            <a:off x="2095500" y="2060574"/>
            <a:ext cx="3551238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Мойте руки с мылом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обрабатывайте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их антисептиком</a:t>
            </a:r>
          </a:p>
        </p:txBody>
      </p:sp>
      <p:sp>
        <p:nvSpPr>
          <p:cNvPr id="342" name="Shape 342"/>
          <p:cNvSpPr/>
          <p:nvPr/>
        </p:nvSpPr>
        <p:spPr>
          <a:xfrm>
            <a:off x="2089150" y="3359148"/>
            <a:ext cx="34020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Хорошо мойте фрукты, овощи, зелень перед едой</a:t>
            </a:r>
          </a:p>
        </p:txBody>
      </p:sp>
      <p:sp>
        <p:nvSpPr>
          <p:cNvPr id="343" name="Shape 343"/>
          <p:cNvSpPr/>
          <p:nvPr/>
        </p:nvSpPr>
        <p:spPr>
          <a:xfrm>
            <a:off x="2117725" y="4465637"/>
            <a:ext cx="37322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Пейте только качественную, очищенную воду</a:t>
            </a:r>
          </a:p>
        </p:txBody>
      </p:sp>
      <p:sp>
        <p:nvSpPr>
          <p:cNvPr id="344" name="Shape 344"/>
          <p:cNvSpPr/>
          <p:nvPr/>
        </p:nvSpPr>
        <p:spPr>
          <a:xfrm>
            <a:off x="7270750" y="3359148"/>
            <a:ext cx="4086225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 купайтесь в водоемах,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запрещенных для купания</a:t>
            </a:r>
          </a:p>
        </p:txBody>
      </p:sp>
      <p:sp>
        <p:nvSpPr>
          <p:cNvPr id="345" name="Shape 345"/>
          <p:cNvSpPr/>
          <p:nvPr/>
        </p:nvSpPr>
        <p:spPr>
          <a:xfrm>
            <a:off x="7270750" y="1920874"/>
            <a:ext cx="4641850" cy="125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Соблюдайте осторожность при употреблении термически необработанных мясных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рыбных блюд</a:t>
            </a:r>
          </a:p>
        </p:txBody>
      </p:sp>
      <p:sp>
        <p:nvSpPr>
          <p:cNvPr id="346" name="Shape 346"/>
          <p:cNvSpPr/>
          <p:nvPr/>
        </p:nvSpPr>
        <p:spPr>
          <a:xfrm>
            <a:off x="7270750" y="4465637"/>
            <a:ext cx="397986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Мойте руки после контакта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животными, даже домашними</a:t>
            </a:r>
          </a:p>
        </p:txBody>
      </p:sp>
      <p:pic>
        <p:nvPicPr>
          <p:cNvPr id="347" name="image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8387" y="32004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6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8387" y="4308475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6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54750" y="32004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2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54750" y="2043113"/>
            <a:ext cx="931863" cy="965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6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54750" y="4308475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6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68387" y="2043113"/>
            <a:ext cx="931863" cy="965204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1138238" y="5573712"/>
            <a:ext cx="9522667" cy="62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ВКЛЮЧИТЕ В РАЦИОН</a:t>
            </a:r>
            <a:r>
              <a:rPr>
                <a:solidFill>
                  <a:srgbClr val="000000"/>
                </a:solidFill>
              </a:rPr>
              <a:t> </a:t>
            </a:r>
            <a:r>
              <a:t>ПРОДУКТЫ С АНТИГЕЛЬМИНТНЫМИ СВОЙСТВАМИ:</a:t>
            </a:r>
            <a:r>
              <a:rPr>
                <a:solidFill>
                  <a:srgbClr val="535353"/>
                </a:solidFill>
              </a:rPr>
              <a:t> ИМБИРЬ. ЧЕСНОК,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ЧЕРНЫЙ ПЕРЕЦ, КУРКУМУ, МЯТУ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1239837" y="1025705"/>
            <a:ext cx="9712326" cy="111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</a:t>
            </a:r>
          </a:p>
          <a:p>
            <a:pPr algn="ctr">
              <a:defRPr b="1" sz="3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для защиты от паразитов</a:t>
            </a:r>
          </a:p>
        </p:txBody>
      </p:sp>
      <p:sp>
        <p:nvSpPr>
          <p:cNvPr id="357" name="Shape 357"/>
          <p:cNvSpPr/>
          <p:nvPr/>
        </p:nvSpPr>
        <p:spPr>
          <a:xfrm>
            <a:off x="1403350" y="4314823"/>
            <a:ext cx="2435225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защита </a:t>
            </a:r>
          </a:p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от паразитов</a:t>
            </a:r>
          </a:p>
        </p:txBody>
      </p:sp>
      <p:pic>
        <p:nvPicPr>
          <p:cNvPr id="358" name="image6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8188" y="3071813"/>
            <a:ext cx="1227141" cy="1270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4500" y="3071813"/>
            <a:ext cx="1228725" cy="1270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6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400" y="3071813"/>
            <a:ext cx="1227138" cy="1270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50300" y="3071813"/>
            <a:ext cx="1227138" cy="1270004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3651250" y="4314864"/>
            <a:ext cx="2435225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очищение</a:t>
            </a:r>
          </a:p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организма</a:t>
            </a:r>
          </a:p>
        </p:txBody>
      </p:sp>
      <p:sp>
        <p:nvSpPr>
          <p:cNvPr id="363" name="Shape 363"/>
          <p:cNvSpPr/>
          <p:nvPr/>
        </p:nvSpPr>
        <p:spPr>
          <a:xfrm>
            <a:off x="5899150" y="4313277"/>
            <a:ext cx="2435225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восстановление</a:t>
            </a:r>
          </a:p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микрофлоры</a:t>
            </a:r>
          </a:p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кишечника</a:t>
            </a:r>
          </a:p>
        </p:txBody>
      </p:sp>
      <p:sp>
        <p:nvSpPr>
          <p:cNvPr id="364" name="Shape 364"/>
          <p:cNvSpPr/>
          <p:nvPr/>
        </p:nvSpPr>
        <p:spPr>
          <a:xfrm>
            <a:off x="8147050" y="4314823"/>
            <a:ext cx="2435225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535353"/>
                </a:solidFill>
              </a:defRPr>
            </a:pPr>
            <a:r>
              <a:t>укрепление </a:t>
            </a:r>
          </a:p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иммунитета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/>
        </p:nvSpPr>
        <p:spPr>
          <a:xfrm>
            <a:off x="947737" y="1235255"/>
            <a:ext cx="9712326" cy="5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b="1" sz="3400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Parashield</a:t>
            </a:r>
          </a:p>
        </p:txBody>
      </p:sp>
      <p:pic>
        <p:nvPicPr>
          <p:cNvPr id="368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2025" y="1922463"/>
            <a:ext cx="3752850" cy="3013078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971550" y="2744788"/>
            <a:ext cx="2790825" cy="1974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БОНУСНЫЕ  БАЛЛЫ</a:t>
            </a:r>
            <a:endParaRPr>
              <a:solidFill>
                <a:srgbClr val="5B2E63"/>
              </a:solidFill>
              <a:latin typeface="+mj-lt"/>
              <a:ea typeface="+mj-ea"/>
              <a:cs typeface="+mj-cs"/>
              <a:sym typeface="Arial"/>
            </a:endParaRPr>
          </a:p>
          <a:p>
            <a:pPr>
              <a:defRPr b="1" sz="1800">
                <a:solidFill>
                  <a:srgbClr val="5B2E63"/>
                </a:solidFill>
              </a:defRPr>
            </a:pPr>
          </a:p>
          <a:p>
            <a:pPr>
              <a:defRPr b="1" sz="1800">
                <a:solidFill>
                  <a:srgbClr val="5B2E6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  <a:r>
              <a:t>КЛУБНАЯ ЦЕНА</a:t>
            </a:r>
          </a:p>
          <a:p>
            <a:pPr>
              <a:defRPr b="1" sz="1800">
                <a:solidFill>
                  <a:srgbClr val="53535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  <a:r>
              <a:t>РОЗНИЧНАЯ ЦЕНА</a:t>
            </a:r>
          </a:p>
        </p:txBody>
      </p:sp>
      <p:sp>
        <p:nvSpPr>
          <p:cNvPr id="370" name="Shape 370"/>
          <p:cNvSpPr/>
          <p:nvPr/>
        </p:nvSpPr>
        <p:spPr>
          <a:xfrm>
            <a:off x="4114800" y="2662238"/>
            <a:ext cx="500063" cy="486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800">
                <a:solidFill>
                  <a:srgbClr val="F18C24"/>
                </a:solidFill>
              </a:defRPr>
            </a:lvl1pPr>
          </a:lstStyle>
          <a:p>
            <a:pPr/>
            <a:r>
              <a:t>55</a:t>
            </a:r>
          </a:p>
        </p:txBody>
      </p:sp>
      <p:sp>
        <p:nvSpPr>
          <p:cNvPr id="371" name="Shape 371"/>
          <p:cNvSpPr/>
          <p:nvPr/>
        </p:nvSpPr>
        <p:spPr>
          <a:xfrm>
            <a:off x="4048125" y="4251323"/>
            <a:ext cx="1454150" cy="486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800">
                <a:solidFill>
                  <a:srgbClr val="F18C24"/>
                </a:solidFill>
              </a:defRPr>
            </a:pPr>
            <a:r>
              <a:t>105 </a:t>
            </a:r>
            <a:r>
              <a:rPr sz="1800"/>
              <a:t>у.е.</a:t>
            </a:r>
          </a:p>
        </p:txBody>
      </p:sp>
      <p:sp>
        <p:nvSpPr>
          <p:cNvPr id="372" name="Shape 372"/>
          <p:cNvSpPr/>
          <p:nvPr/>
        </p:nvSpPr>
        <p:spPr>
          <a:xfrm>
            <a:off x="4048125" y="3457573"/>
            <a:ext cx="923925" cy="486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800">
                <a:solidFill>
                  <a:srgbClr val="F18C24"/>
                </a:solidFill>
              </a:defRPr>
            </a:pPr>
            <a:r>
              <a:t>84</a:t>
            </a:r>
            <a:r>
              <a:rPr sz="1800"/>
              <a:t> у.е.</a:t>
            </a:r>
          </a:p>
        </p:txBody>
      </p:sp>
      <p:sp>
        <p:nvSpPr>
          <p:cNvPr id="373" name="Shape 373"/>
          <p:cNvSpPr/>
          <p:nvPr/>
        </p:nvSpPr>
        <p:spPr>
          <a:xfrm>
            <a:off x="4060823" y="2589213"/>
            <a:ext cx="633421" cy="633419"/>
          </a:xfrm>
          <a:prstGeom prst="ellipse">
            <a:avLst/>
          </a:prstGeom>
          <a:ln w="25400">
            <a:solidFill>
              <a:srgbClr val="F9CC2F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age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988" y="-15875"/>
            <a:ext cx="12245976" cy="688975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>
            <a:off x="1239837" y="1025705"/>
            <a:ext cx="9712326" cy="111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</a:t>
            </a:r>
          </a:p>
          <a:p>
            <a:pPr algn="ctr">
              <a:defRPr b="1" sz="3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для защиты от паразитов</a:t>
            </a:r>
          </a:p>
        </p:txBody>
      </p:sp>
      <p:sp>
        <p:nvSpPr>
          <p:cNvPr id="377" name="Shape 377"/>
          <p:cNvSpPr/>
          <p:nvPr/>
        </p:nvSpPr>
        <p:spPr>
          <a:xfrm>
            <a:off x="-14291" y="1169984"/>
            <a:ext cx="12220582" cy="4518031"/>
          </a:xfrm>
          <a:prstGeom prst="rect">
            <a:avLst/>
          </a:prstGeom>
          <a:solidFill>
            <a:srgbClr val="FD9B2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78" name="Shape 378"/>
          <p:cNvSpPr/>
          <p:nvPr/>
        </p:nvSpPr>
        <p:spPr>
          <a:xfrm>
            <a:off x="1239837" y="1441630"/>
            <a:ext cx="9712326" cy="111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НАБОРЫ</a:t>
            </a:r>
          </a:p>
          <a:p>
            <a:pPr algn="ctr"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CORAL CLUB ЭТО</a:t>
            </a:r>
          </a:p>
        </p:txBody>
      </p:sp>
      <p:sp>
        <p:nvSpPr>
          <p:cNvPr id="379" name="Shape 379"/>
          <p:cNvSpPr/>
          <p:nvPr/>
        </p:nvSpPr>
        <p:spPr>
          <a:xfrm>
            <a:off x="1017587" y="4337048"/>
            <a:ext cx="2435226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комплексное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действие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компонентов</a:t>
            </a:r>
          </a:p>
        </p:txBody>
      </p:sp>
      <p:sp>
        <p:nvSpPr>
          <p:cNvPr id="380" name="Shape 380"/>
          <p:cNvSpPr/>
          <p:nvPr/>
        </p:nvSpPr>
        <p:spPr>
          <a:xfrm>
            <a:off x="3363912" y="4337048"/>
            <a:ext cx="2760666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FFFFFF"/>
                </a:solidFill>
              </a:defRPr>
            </a:pPr>
            <a:r>
              <a:t>четкая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последовательность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приема</a:t>
            </a:r>
          </a:p>
        </p:txBody>
      </p:sp>
      <p:sp>
        <p:nvSpPr>
          <p:cNvPr id="381" name="Shape 381"/>
          <p:cNvSpPr/>
          <p:nvPr/>
        </p:nvSpPr>
        <p:spPr>
          <a:xfrm>
            <a:off x="5988048" y="4337048"/>
            <a:ext cx="2760668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FFFFFF"/>
                </a:solidFill>
              </a:defRPr>
            </a:pPr>
            <a:r>
              <a:t>сохранение привычного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образа жизни</a:t>
            </a:r>
          </a:p>
        </p:txBody>
      </p:sp>
      <p:sp>
        <p:nvSpPr>
          <p:cNvPr id="382" name="Shape 382"/>
          <p:cNvSpPr/>
          <p:nvPr/>
        </p:nvSpPr>
        <p:spPr>
          <a:xfrm>
            <a:off x="8464550" y="4337048"/>
            <a:ext cx="2759075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концептуальный подход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к здоровью</a:t>
            </a:r>
          </a:p>
        </p:txBody>
      </p:sp>
      <p:pic>
        <p:nvPicPr>
          <p:cNvPr id="383" name="image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6400" y="3068638"/>
            <a:ext cx="1055688" cy="109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7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3850" y="3516312"/>
            <a:ext cx="1352550" cy="1270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7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17038" y="3068638"/>
            <a:ext cx="1054104" cy="109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7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2913" y="3024188"/>
            <a:ext cx="1104904" cy="1143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7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28597" y="3074988"/>
            <a:ext cx="1079572" cy="1117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5862" y="1893888"/>
            <a:ext cx="4422779" cy="3552829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762000" y="3559173"/>
            <a:ext cx="3279775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40000"/>
              </a:lnSpc>
              <a:defRPr b="1" sz="1800">
                <a:solidFill>
                  <a:srgbClr val="FFFC37"/>
                </a:solidFill>
              </a:defRPr>
            </a:lvl1pPr>
          </a:lstStyle>
          <a:p>
            <a:pPr/>
            <a:r>
              <a:t>ИЗБАВЬТЕСЬ ОТ ЛИШНЕГО</a:t>
            </a:r>
          </a:p>
        </p:txBody>
      </p:sp>
      <p:sp>
        <p:nvSpPr>
          <p:cNvPr id="392" name="Shape 392"/>
          <p:cNvSpPr/>
          <p:nvPr/>
        </p:nvSpPr>
        <p:spPr>
          <a:xfrm>
            <a:off x="762000" y="2852919"/>
            <a:ext cx="3057525" cy="5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Parashield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1014412" y="679297"/>
            <a:ext cx="6861176" cy="178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4000">
                <a:solidFill>
                  <a:srgbClr val="FFFFFF"/>
                </a:solidFill>
              </a:defRPr>
            </a:pPr>
            <a:r>
              <a:t>ВНАЧАЛЕ МЫ МОЖЕМ</a:t>
            </a:r>
          </a:p>
          <a:p>
            <a:pPr>
              <a:defRPr b="1" sz="4000">
                <a:solidFill>
                  <a:srgbClr val="FFFFFF"/>
                </a:solidFill>
              </a:defRPr>
            </a:pPr>
            <a:r>
              <a:t>НЕ ЗАМЕЧАТЬ </a:t>
            </a:r>
          </a:p>
          <a:p>
            <a:pPr>
              <a:defRPr b="1" sz="4000">
                <a:solidFill>
                  <a:srgbClr val="FFFFFF"/>
                </a:solidFill>
              </a:defRPr>
            </a:pPr>
            <a:r>
              <a:t>ПРОБЛЕМУ</a:t>
            </a:r>
          </a:p>
        </p:txBody>
      </p:sp>
      <p:sp>
        <p:nvSpPr>
          <p:cNvPr id="42" name="Shape 42"/>
          <p:cNvSpPr/>
          <p:nvPr/>
        </p:nvSpPr>
        <p:spPr>
          <a:xfrm>
            <a:off x="1038221" y="3257248"/>
            <a:ext cx="5980121" cy="2213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2400">
                <a:solidFill>
                  <a:srgbClr val="FFFFFF"/>
                </a:solidFill>
              </a:defRPr>
            </a:pPr>
            <a:r>
              <a:t>Паразитарные инфекции маскируются под </a:t>
            </a:r>
            <a:r>
              <a:rPr>
                <a:solidFill>
                  <a:srgbClr val="FFFC37"/>
                </a:solidFill>
              </a:rPr>
              <a:t>известные болезни.</a:t>
            </a:r>
            <a:r>
              <a:rPr>
                <a:solidFill>
                  <a:srgbClr val="FED831"/>
                </a:solidFill>
              </a:rPr>
              <a:t> </a:t>
            </a:r>
            <a:endParaRPr>
              <a:solidFill>
                <a:srgbClr val="FED831"/>
              </a:solidFill>
            </a:endParaRPr>
          </a:p>
          <a:p>
            <a:pPr>
              <a:defRPr b="1" sz="2400">
                <a:solidFill>
                  <a:srgbClr val="FED831"/>
                </a:solidFill>
              </a:defRPr>
            </a:pPr>
          </a:p>
          <a:p>
            <a:pPr>
              <a:defRPr b="1" sz="2400">
                <a:solidFill>
                  <a:srgbClr val="FFFFFF"/>
                </a:solidFill>
              </a:defRPr>
            </a:pPr>
            <a:r>
              <a:t>Они не имеют специфических симптомов, поэтому распознать </a:t>
            </a:r>
          </a:p>
          <a:p>
            <a:pPr>
              <a:defRPr b="1" sz="2400">
                <a:solidFill>
                  <a:srgbClr val="FFFFFF"/>
                </a:solidFill>
              </a:defRPr>
            </a:pPr>
            <a:r>
              <a:t>их непросто.</a:t>
            </a:r>
          </a:p>
        </p:txBody>
      </p:sp>
      <p:pic>
        <p:nvPicPr>
          <p:cNvPr id="43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1750" y="820737"/>
            <a:ext cx="5040313" cy="5216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535353"/>
                </a:solidFill>
              </a:defRPr>
            </a:pPr>
            <a:r>
              <a:t>ОБРАТИТЕ ВНИМАНИЕ </a:t>
            </a:r>
          </a:p>
          <a:p>
            <a:pPr>
              <a:defRPr b="1" sz="3400">
                <a:solidFill>
                  <a:srgbClr val="F48B14"/>
                </a:solidFill>
              </a:defRPr>
            </a:pPr>
            <a:r>
              <a:t>НА СИМПТОМЫ:</a:t>
            </a:r>
            <a:r>
              <a:rPr>
                <a:solidFill>
                  <a:srgbClr val="FD774D"/>
                </a:solidFill>
              </a:rPr>
              <a:t> </a:t>
            </a:r>
          </a:p>
        </p:txBody>
      </p:sp>
      <p:sp>
        <p:nvSpPr>
          <p:cNvPr id="47" name="Shape 47"/>
          <p:cNvSpPr/>
          <p:nvPr/>
        </p:nvSpPr>
        <p:spPr>
          <a:xfrm>
            <a:off x="1073149" y="2071688"/>
            <a:ext cx="2176468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недомогание, </a:t>
            </a:r>
          </a:p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слабость, </a:t>
            </a:r>
            <a:r>
              <a:rPr>
                <a:solidFill>
                  <a:srgbClr val="535353"/>
                </a:solidFill>
              </a:rPr>
              <a:t>утомляемость</a:t>
            </a:r>
          </a:p>
        </p:txBody>
      </p:sp>
      <p:sp>
        <p:nvSpPr>
          <p:cNvPr id="48" name="Shape 48"/>
          <p:cNvSpPr/>
          <p:nvPr/>
        </p:nvSpPr>
        <p:spPr>
          <a:xfrm>
            <a:off x="1073149" y="3567112"/>
            <a:ext cx="2176468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сниженный или повышенный </a:t>
            </a:r>
          </a:p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аппетит</a:t>
            </a:r>
          </a:p>
        </p:txBody>
      </p:sp>
      <p:sp>
        <p:nvSpPr>
          <p:cNvPr id="49" name="Shape 49"/>
          <p:cNvSpPr/>
          <p:nvPr/>
        </p:nvSpPr>
        <p:spPr>
          <a:xfrm>
            <a:off x="1073149" y="5203823"/>
            <a:ext cx="2176468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диарея</a:t>
            </a:r>
            <a:r>
              <a:rPr>
                <a:solidFill>
                  <a:srgbClr val="535353"/>
                </a:solidFill>
              </a:rPr>
              <a:t>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запоры</a:t>
            </a:r>
          </a:p>
        </p:txBody>
      </p:sp>
      <p:sp>
        <p:nvSpPr>
          <p:cNvPr id="50" name="Shape 50"/>
          <p:cNvSpPr/>
          <p:nvPr/>
        </p:nvSpPr>
        <p:spPr>
          <a:xfrm>
            <a:off x="3622675" y="2071688"/>
            <a:ext cx="23590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аллергия</a:t>
            </a:r>
            <a:r>
              <a:rPr>
                <a:solidFill>
                  <a:srgbClr val="535353"/>
                </a:solidFill>
              </a:rPr>
              <a:t> (сыпь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 коже, кашель, приступы астмы)</a:t>
            </a:r>
          </a:p>
        </p:txBody>
      </p:sp>
      <p:sp>
        <p:nvSpPr>
          <p:cNvPr id="51" name="Shape 51"/>
          <p:cNvSpPr/>
          <p:nvPr/>
        </p:nvSpPr>
        <p:spPr>
          <a:xfrm>
            <a:off x="3622675" y="3576637"/>
            <a:ext cx="236537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тошнота, рвота</a:t>
            </a:r>
            <a:r>
              <a:rPr>
                <a:solidFill>
                  <a:srgbClr val="535353"/>
                </a:solidFill>
              </a:rPr>
              <a:t>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без отравления,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боли в животе</a:t>
            </a:r>
          </a:p>
        </p:txBody>
      </p:sp>
      <p:sp>
        <p:nvSpPr>
          <p:cNvPr id="52" name="Shape 52"/>
          <p:cNvSpPr/>
          <p:nvPr/>
        </p:nvSpPr>
        <p:spPr>
          <a:xfrm>
            <a:off x="3622675" y="5064123"/>
            <a:ext cx="23590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потеря веса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при хорошем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аппетите</a:t>
            </a:r>
          </a:p>
        </p:txBody>
      </p:sp>
      <p:sp>
        <p:nvSpPr>
          <p:cNvPr id="53" name="Shape 53"/>
          <p:cNvSpPr/>
          <p:nvPr/>
        </p:nvSpPr>
        <p:spPr>
          <a:xfrm flipV="1">
            <a:off x="6097270" y="1636710"/>
            <a:ext cx="3" cy="4789491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4" name="Shape 54"/>
          <p:cNvSpPr/>
          <p:nvPr/>
        </p:nvSpPr>
        <p:spPr>
          <a:xfrm flipV="1">
            <a:off x="3363595" y="1636710"/>
            <a:ext cx="4" cy="4789491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" name="Shape 55"/>
          <p:cNvSpPr/>
          <p:nvPr/>
        </p:nvSpPr>
        <p:spPr>
          <a:xfrm flipV="1">
            <a:off x="9032557" y="1636710"/>
            <a:ext cx="4" cy="4789491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6" name="Shape 56"/>
          <p:cNvSpPr/>
          <p:nvPr/>
        </p:nvSpPr>
        <p:spPr>
          <a:xfrm flipH="1" flipV="1">
            <a:off x="922336" y="3215956"/>
            <a:ext cx="10875967" cy="4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7" name="Shape 57"/>
          <p:cNvSpPr/>
          <p:nvPr/>
        </p:nvSpPr>
        <p:spPr>
          <a:xfrm flipH="1" flipV="1">
            <a:off x="922336" y="4851082"/>
            <a:ext cx="10875967" cy="4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" name="Shape 58"/>
          <p:cNvSpPr/>
          <p:nvPr/>
        </p:nvSpPr>
        <p:spPr>
          <a:xfrm>
            <a:off x="6356350" y="2211388"/>
            <a:ext cx="2359025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храп</a:t>
            </a:r>
            <a:r>
              <a:rPr>
                <a:solidFill>
                  <a:srgbClr val="535353"/>
                </a:solidFill>
              </a:rPr>
              <a:t> или скрежет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зубами во сне</a:t>
            </a:r>
          </a:p>
        </p:txBody>
      </p:sp>
      <p:sp>
        <p:nvSpPr>
          <p:cNvPr id="59" name="Shape 59"/>
          <p:cNvSpPr/>
          <p:nvPr/>
        </p:nvSpPr>
        <p:spPr>
          <a:xfrm>
            <a:off x="6356350" y="3576637"/>
            <a:ext cx="25622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зуд</a:t>
            </a:r>
            <a:r>
              <a:rPr>
                <a:solidFill>
                  <a:srgbClr val="535353"/>
                </a:solidFill>
              </a:rPr>
              <a:t> в области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анального отверстия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(часто при острицах)</a:t>
            </a:r>
          </a:p>
        </p:txBody>
      </p:sp>
      <p:sp>
        <p:nvSpPr>
          <p:cNvPr id="60" name="Shape 60"/>
          <p:cNvSpPr/>
          <p:nvPr/>
        </p:nvSpPr>
        <p:spPr>
          <a:xfrm>
            <a:off x="6356350" y="5064123"/>
            <a:ext cx="23590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боли</a:t>
            </a:r>
            <a:r>
              <a:rPr>
                <a:solidFill>
                  <a:srgbClr val="535353"/>
                </a:solidFill>
              </a:rPr>
              <a:t> в мышцах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суставах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без нагрузок</a:t>
            </a:r>
          </a:p>
        </p:txBody>
      </p:sp>
      <p:sp>
        <p:nvSpPr>
          <p:cNvPr id="61" name="Shape 61"/>
          <p:cNvSpPr/>
          <p:nvPr/>
        </p:nvSpPr>
        <p:spPr>
          <a:xfrm>
            <a:off x="9347200" y="2351088"/>
            <a:ext cx="2359025" cy="37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бессонница</a:t>
            </a:r>
          </a:p>
        </p:txBody>
      </p:sp>
      <p:sp>
        <p:nvSpPr>
          <p:cNvPr id="62" name="Shape 62"/>
          <p:cNvSpPr/>
          <p:nvPr/>
        </p:nvSpPr>
        <p:spPr>
          <a:xfrm>
            <a:off x="9347200" y="3576637"/>
            <a:ext cx="25622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бессимптомное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повышение </a:t>
            </a:r>
          </a:p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температуры</a:t>
            </a:r>
            <a:r>
              <a:rPr>
                <a:solidFill>
                  <a:srgbClr val="535353"/>
                </a:solidFill>
              </a:rPr>
              <a:t> </a:t>
            </a:r>
          </a:p>
        </p:txBody>
      </p:sp>
      <p:sp>
        <p:nvSpPr>
          <p:cNvPr id="63" name="Shape 63"/>
          <p:cNvSpPr/>
          <p:nvPr/>
        </p:nvSpPr>
        <p:spPr>
          <a:xfrm>
            <a:off x="9347200" y="5064123"/>
            <a:ext cx="23590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воспаленные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увеличенные </a:t>
            </a:r>
          </a:p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лимфоузлы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9639300" y="2090738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домашние </a:t>
            </a:r>
            <a:endParaRPr sz="2400"/>
          </a:p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животные</a:t>
            </a:r>
          </a:p>
        </p:txBody>
      </p:sp>
      <p:pic>
        <p:nvPicPr>
          <p:cNvPr id="67" name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3925" y="4398962"/>
            <a:ext cx="1536700" cy="1535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72125" y="4252912"/>
            <a:ext cx="1727200" cy="1728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1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29800" y="3146425"/>
            <a:ext cx="1547813" cy="154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1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47263" y="627062"/>
            <a:ext cx="1512891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1003296" y="383559"/>
            <a:ext cx="5738821" cy="1639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ИСТОЧНИКАМИ ГЕЛЬМИНТОВ </a:t>
            </a:r>
          </a:p>
          <a:p>
            <a: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МОГУТ БЫТЬ </a:t>
            </a:r>
          </a:p>
        </p:txBody>
      </p:sp>
      <p:sp>
        <p:nvSpPr>
          <p:cNvPr id="72" name="Shape 72"/>
          <p:cNvSpPr/>
          <p:nvPr/>
        </p:nvSpPr>
        <p:spPr>
          <a:xfrm flipV="1">
            <a:off x="2349498" y="2776538"/>
            <a:ext cx="4799019" cy="612779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3" name="Shape 73"/>
          <p:cNvSpPr/>
          <p:nvPr/>
        </p:nvSpPr>
        <p:spPr>
          <a:xfrm flipV="1">
            <a:off x="3681412" y="3138488"/>
            <a:ext cx="3613154" cy="168751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4" name="Shape 74"/>
          <p:cNvSpPr/>
          <p:nvPr/>
        </p:nvSpPr>
        <p:spPr>
          <a:xfrm flipV="1">
            <a:off x="6970713" y="3614737"/>
            <a:ext cx="874714" cy="873129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5" name="Shape 75"/>
          <p:cNvSpPr/>
          <p:nvPr/>
        </p:nvSpPr>
        <p:spPr>
          <a:xfrm flipH="1" flipV="1">
            <a:off x="8366124" y="3725862"/>
            <a:ext cx="155579" cy="512766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6" name="Shape 76"/>
          <p:cNvSpPr/>
          <p:nvPr/>
        </p:nvSpPr>
        <p:spPr>
          <a:xfrm flipH="1">
            <a:off x="8870950" y="1620837"/>
            <a:ext cx="906464" cy="325441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7" name="Shape 77"/>
          <p:cNvSpPr/>
          <p:nvPr/>
        </p:nvSpPr>
        <p:spPr>
          <a:xfrm>
            <a:off x="9639300" y="4689475"/>
            <a:ext cx="1930400" cy="830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выключатели </a:t>
            </a:r>
            <a:endParaRPr sz="2400"/>
          </a:p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и дверные ручки</a:t>
            </a:r>
          </a:p>
        </p:txBody>
      </p:sp>
      <p:sp>
        <p:nvSpPr>
          <p:cNvPr id="78" name="Shape 78"/>
          <p:cNvSpPr/>
          <p:nvPr/>
        </p:nvSpPr>
        <p:spPr>
          <a:xfrm>
            <a:off x="3487737" y="4700587"/>
            <a:ext cx="1930403" cy="34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lvl1pPr>
          </a:lstStyle>
          <a:p>
            <a:pPr/>
            <a:r>
              <a:t>кухня</a:t>
            </a:r>
          </a:p>
        </p:txBody>
      </p:sp>
      <p:sp>
        <p:nvSpPr>
          <p:cNvPr id="79" name="Shape 79"/>
          <p:cNvSpPr/>
          <p:nvPr/>
        </p:nvSpPr>
        <p:spPr>
          <a:xfrm>
            <a:off x="5470525" y="5965825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общественный </a:t>
            </a:r>
            <a:endParaRPr sz="2400"/>
          </a:p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транспорт</a:t>
            </a:r>
          </a:p>
        </p:txBody>
      </p:sp>
      <p:sp>
        <p:nvSpPr>
          <p:cNvPr id="80" name="Shape 80"/>
          <p:cNvSpPr/>
          <p:nvPr/>
        </p:nvSpPr>
        <p:spPr>
          <a:xfrm>
            <a:off x="1997075" y="5934075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lvl1pPr>
          </a:lstStyle>
          <a:p>
            <a:pPr/>
            <a:r>
              <a:t>детские площадки</a:t>
            </a:r>
          </a:p>
        </p:txBody>
      </p:sp>
      <p:pic>
        <p:nvPicPr>
          <p:cNvPr id="81" name="image1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6612" y="2717800"/>
            <a:ext cx="1501776" cy="1503363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622300" y="4135437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lvl1pPr>
          </a:lstStyle>
          <a:p>
            <a:pPr/>
            <a:r>
              <a:t>неочищенная вода</a:t>
            </a:r>
          </a:p>
        </p:txBody>
      </p:sp>
      <p:pic>
        <p:nvPicPr>
          <p:cNvPr id="83" name="image1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07000" y="506412"/>
            <a:ext cx="1512888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4840287" y="1962150"/>
            <a:ext cx="2246316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немытые овощи </a:t>
            </a:r>
            <a:endParaRPr sz="2400"/>
          </a:p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и фрукты</a:t>
            </a:r>
          </a:p>
        </p:txBody>
      </p:sp>
      <p:pic>
        <p:nvPicPr>
          <p:cNvPr id="85" name="image1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86688" y="4283075"/>
            <a:ext cx="1728791" cy="172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7685088" y="5976937"/>
            <a:ext cx="1931987" cy="34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lvl1pPr>
          </a:lstStyle>
          <a:p>
            <a:pPr/>
            <a:r>
              <a:t>насекомые</a:t>
            </a:r>
          </a:p>
        </p:txBody>
      </p:sp>
      <p:pic>
        <p:nvPicPr>
          <p:cNvPr id="87" name="image15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14725" y="2868613"/>
            <a:ext cx="1903416" cy="1905003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 flipV="1">
            <a:off x="5387975" y="2881313"/>
            <a:ext cx="2238378" cy="711204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" name="Shape 89"/>
          <p:cNvSpPr/>
          <p:nvPr/>
        </p:nvSpPr>
        <p:spPr>
          <a:xfrm flipH="1" flipV="1">
            <a:off x="8872539" y="3482973"/>
            <a:ext cx="903289" cy="209554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0" name="Shape 90"/>
          <p:cNvSpPr/>
          <p:nvPr/>
        </p:nvSpPr>
        <p:spPr>
          <a:xfrm flipH="1" flipV="1">
            <a:off x="6769100" y="1557337"/>
            <a:ext cx="820739" cy="325441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1" name="image1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696075" y="615950"/>
            <a:ext cx="2838450" cy="2938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1014412" y="389126"/>
            <a:ext cx="993457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b="1" sz="3400">
                <a:solidFill>
                  <a:srgbClr val="FFFFFF"/>
                </a:solidFill>
              </a:defRPr>
            </a:lvl1pPr>
          </a:lstStyle>
          <a:p>
            <a:pPr/>
            <a:r>
              <a:t>ПАРАЗИТАМИ МОЖЕТ ЗАРАЗИТЬСЯ ПРАКТИЧЕСКИ ЛЮБОЙ ЧЕЛОВЕК   </a:t>
            </a:r>
          </a:p>
        </p:txBody>
      </p:sp>
      <p:sp>
        <p:nvSpPr>
          <p:cNvPr id="97" name="Shape 97"/>
          <p:cNvSpPr/>
          <p:nvPr/>
        </p:nvSpPr>
        <p:spPr>
          <a:xfrm>
            <a:off x="884234" y="4552948"/>
            <a:ext cx="3962406" cy="1149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b="1" sz="1800">
                <a:solidFill>
                  <a:srgbClr val="FFFC37"/>
                </a:solidFill>
              </a:defRPr>
            </a:pPr>
            <a:r>
              <a:t>ПРИВЫЧКИ ПИТАНИЯ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(стейки с кровью, суши, тунец, селедка, соленое сало, вяленая рыба и мясо)</a:t>
            </a:r>
          </a:p>
        </p:txBody>
      </p:sp>
      <p:sp>
        <p:nvSpPr>
          <p:cNvPr id="98" name="Shape 98"/>
          <p:cNvSpPr/>
          <p:nvPr/>
        </p:nvSpPr>
        <p:spPr>
          <a:xfrm>
            <a:off x="8907463" y="4686298"/>
            <a:ext cx="2170116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b="1" sz="1800">
                <a:solidFill>
                  <a:srgbClr val="FFFC37"/>
                </a:solidFill>
              </a:defRPr>
            </a:pPr>
            <a:r>
              <a:t>ОБРАЗ ЖИЗНИ</a:t>
            </a:r>
            <a:r>
              <a:rPr>
                <a:solidFill>
                  <a:srgbClr val="FFFFFF"/>
                </a:solidFill>
              </a:rPr>
              <a:t> (походы, дачные работы)</a:t>
            </a:r>
          </a:p>
        </p:txBody>
      </p:sp>
      <p:sp>
        <p:nvSpPr>
          <p:cNvPr id="99" name="Shape 99"/>
          <p:cNvSpPr/>
          <p:nvPr/>
        </p:nvSpPr>
        <p:spPr>
          <a:xfrm>
            <a:off x="5427662" y="4686298"/>
            <a:ext cx="2663828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b="1" sz="1800">
                <a:solidFill>
                  <a:srgbClr val="FFFC37"/>
                </a:solidFill>
              </a:defRPr>
            </a:pPr>
            <a:r>
              <a:t>ЛЮБОВЬ </a:t>
            </a:r>
          </a:p>
          <a:p>
            <a:pPr algn="ctr">
              <a:defRPr b="1" sz="1800">
                <a:solidFill>
                  <a:srgbClr val="FFFC37"/>
                </a:solidFill>
              </a:defRPr>
            </a:pPr>
            <a:r>
              <a:t>К ПУТЕШЕСТВИЯМ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0" name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2938" y="2587625"/>
            <a:ext cx="1905003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0813" y="2587625"/>
            <a:ext cx="1905004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1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56275" y="2587625"/>
            <a:ext cx="1903416" cy="190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РИСК ЗАРАЖЕНИЯ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УВЕЛИЧИВАЕТСЯ ПРИ:   </a:t>
            </a:r>
          </a:p>
        </p:txBody>
      </p:sp>
      <p:sp>
        <p:nvSpPr>
          <p:cNvPr id="106" name="Shape 106"/>
          <p:cNvSpPr/>
          <p:nvPr/>
        </p:nvSpPr>
        <p:spPr>
          <a:xfrm>
            <a:off x="2089149" y="2309813"/>
            <a:ext cx="284639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сниженном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иммунитете</a:t>
            </a:r>
          </a:p>
        </p:txBody>
      </p:sp>
      <p:sp>
        <p:nvSpPr>
          <p:cNvPr id="107" name="Shape 107"/>
          <p:cNvSpPr/>
          <p:nvPr/>
        </p:nvSpPr>
        <p:spPr>
          <a:xfrm>
            <a:off x="2089149" y="3489323"/>
            <a:ext cx="284639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заболеваниях желчного пузыря</a:t>
            </a:r>
          </a:p>
        </p:txBody>
      </p:sp>
      <p:sp>
        <p:nvSpPr>
          <p:cNvPr id="108" name="Shape 108"/>
          <p:cNvSpPr/>
          <p:nvPr/>
        </p:nvSpPr>
        <p:spPr>
          <a:xfrm>
            <a:off x="2089150" y="4667248"/>
            <a:ext cx="34147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нарушении микрофлоры кишечника</a:t>
            </a:r>
          </a:p>
        </p:txBody>
      </p:sp>
      <p:sp>
        <p:nvSpPr>
          <p:cNvPr id="109" name="Shape 109"/>
          <p:cNvSpPr/>
          <p:nvPr/>
        </p:nvSpPr>
        <p:spPr>
          <a:xfrm>
            <a:off x="7270749" y="2309813"/>
            <a:ext cx="284639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ослабленной секреции желудка </a:t>
            </a:r>
          </a:p>
        </p:txBody>
      </p:sp>
      <p:sp>
        <p:nvSpPr>
          <p:cNvPr id="110" name="Shape 110"/>
          <p:cNvSpPr/>
          <p:nvPr/>
        </p:nvSpPr>
        <p:spPr>
          <a:xfrm>
            <a:off x="7270750" y="3427412"/>
            <a:ext cx="4641850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неправильном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питании</a:t>
            </a:r>
          </a:p>
        </p:txBody>
      </p:sp>
      <p:sp>
        <p:nvSpPr>
          <p:cNvPr id="111" name="Shape 111"/>
          <p:cNvSpPr/>
          <p:nvPr/>
        </p:nvSpPr>
        <p:spPr>
          <a:xfrm>
            <a:off x="7270750" y="4595812"/>
            <a:ext cx="397986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нарушении активности ферментов (ферментопатии)</a:t>
            </a:r>
          </a:p>
        </p:txBody>
      </p:sp>
      <p:pic>
        <p:nvPicPr>
          <p:cNvPr id="112" name="image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4575" y="45085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4575" y="215265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70612" y="2152650"/>
            <a:ext cx="931866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2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70612" y="4508500"/>
            <a:ext cx="931866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2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4575" y="3330575"/>
            <a:ext cx="933450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70612" y="3330575"/>
            <a:ext cx="931866" cy="96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4"/>
          <p:cNvGrpSpPr/>
          <p:nvPr/>
        </p:nvGrpSpPr>
        <p:grpSpPr>
          <a:xfrm>
            <a:off x="-577855" y="-215906"/>
            <a:ext cx="13104824" cy="7397763"/>
            <a:chOff x="-1" y="-1"/>
            <a:chExt cx="13104822" cy="7397761"/>
          </a:xfrm>
        </p:grpSpPr>
        <p:pic>
          <p:nvPicPr>
            <p:cNvPr id="121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8296" y="215386"/>
              <a:ext cx="12192031" cy="6858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" name="Shape 122"/>
            <p:cNvSpPr/>
            <p:nvPr/>
          </p:nvSpPr>
          <p:spPr>
            <a:xfrm>
              <a:off x="-2" y="-2"/>
              <a:ext cx="5072072" cy="5073658"/>
            </a:xfrm>
            <a:prstGeom prst="ellipse">
              <a:avLst/>
            </a:prstGeom>
            <a:solidFill>
              <a:srgbClr val="A7A7A7">
                <a:alpha val="980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23" name="Shape 123"/>
            <p:cNvSpPr/>
            <p:nvPr/>
          </p:nvSpPr>
          <p:spPr>
            <a:xfrm>
              <a:off x="10007601" y="4300540"/>
              <a:ext cx="3097221" cy="3097221"/>
            </a:xfrm>
            <a:prstGeom prst="ellipse">
              <a:avLst/>
            </a:prstGeom>
            <a:noFill/>
            <a:ln w="25400" cap="flat">
              <a:solidFill>
                <a:srgbClr val="FD903B">
                  <a:alpha val="14901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</p:grpSp>
      <p:sp>
        <p:nvSpPr>
          <p:cNvPr id="125" name="Shape 125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535353"/>
                </a:solidFill>
              </a:defRPr>
            </a:pPr>
            <a:r>
              <a:t>В РЕЗУЛЬТАТЕ В ОРГАНИЗМ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МОГУТ ЛЕГКО ПОПАСТЬ </a:t>
            </a:r>
            <a:r>
              <a:rPr>
                <a:solidFill>
                  <a:srgbClr val="F48B14"/>
                </a:solidFill>
              </a:rPr>
              <a:t>ПАРАЗИТЫ  </a:t>
            </a:r>
            <a:r>
              <a:t> </a:t>
            </a:r>
          </a:p>
        </p:txBody>
      </p:sp>
      <p:sp>
        <p:nvSpPr>
          <p:cNvPr id="126" name="Shape 126"/>
          <p:cNvSpPr/>
          <p:nvPr/>
        </p:nvSpPr>
        <p:spPr>
          <a:xfrm>
            <a:off x="1377949" y="2584449"/>
            <a:ext cx="2846393" cy="1186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2400">
                <a:solidFill>
                  <a:srgbClr val="FD90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через полость рта, раны </a:t>
            </a:r>
          </a:p>
          <a:p>
            <a:pPr>
              <a:defRPr b="1" sz="2400">
                <a:solidFill>
                  <a:srgbClr val="FD90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порезы</a:t>
            </a:r>
          </a:p>
        </p:txBody>
      </p:sp>
      <p:sp>
        <p:nvSpPr>
          <p:cNvPr id="127" name="Shape 127"/>
          <p:cNvSpPr/>
          <p:nvPr/>
        </p:nvSpPr>
        <p:spPr>
          <a:xfrm>
            <a:off x="1042987" y="5559425"/>
            <a:ext cx="10106026" cy="553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ПАРАЗИТЫ —</a:t>
            </a:r>
            <a:r>
              <a:rPr>
                <a:solidFill>
                  <a:srgbClr val="FD774D"/>
                </a:solidFill>
              </a:rPr>
              <a:t> </a:t>
            </a:r>
            <a:r>
              <a:rPr>
                <a:solidFill>
                  <a:srgbClr val="535353"/>
                </a:solidFill>
              </a:rPr>
              <a:t>ОРГАНИЗМЫ, КОТОРЫЕ ЖИВУТ НА ПОВЕРХНОСТИ ИЛИ ВНУТРИ ДРУГОГО ОРГАНИЗМА (ХОЗЯИНА) ЗА СЧЕТ ЕГО ПИТАТЕЛЬНЫХ ВЕЩЕСТВ.</a:t>
            </a:r>
            <a:r>
              <a:rPr>
                <a:solidFill>
                  <a:srgbClr val="FD774D"/>
                </a:solidFill>
              </a:rPr>
              <a:t> </a:t>
            </a:r>
          </a:p>
        </p:txBody>
      </p:sp>
      <p:sp>
        <p:nvSpPr>
          <p:cNvPr id="128" name="Shape 128"/>
          <p:cNvSpPr/>
          <p:nvPr/>
        </p:nvSpPr>
        <p:spPr>
          <a:xfrm>
            <a:off x="3700462" y="1847849"/>
            <a:ext cx="354019" cy="354021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29" name="Shape 129"/>
          <p:cNvSpPr/>
          <p:nvPr/>
        </p:nvSpPr>
        <p:spPr>
          <a:xfrm>
            <a:off x="4652962" y="4135437"/>
            <a:ext cx="674695" cy="674695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0" name="Shape 130"/>
          <p:cNvSpPr/>
          <p:nvPr/>
        </p:nvSpPr>
        <p:spPr>
          <a:xfrm>
            <a:off x="10637838" y="4256087"/>
            <a:ext cx="552457" cy="554045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9986963" y="2001838"/>
            <a:ext cx="328619" cy="328619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2" name="Shape 132"/>
          <p:cNvSpPr/>
          <p:nvPr/>
        </p:nvSpPr>
        <p:spPr>
          <a:xfrm>
            <a:off x="11236324" y="2595563"/>
            <a:ext cx="233369" cy="233369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3" name="Shape 133"/>
          <p:cNvSpPr/>
          <p:nvPr/>
        </p:nvSpPr>
        <p:spPr>
          <a:xfrm>
            <a:off x="3978273" y="4552948"/>
            <a:ext cx="233369" cy="233369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4" name="Shape 134"/>
          <p:cNvSpPr/>
          <p:nvPr/>
        </p:nvSpPr>
        <p:spPr>
          <a:xfrm>
            <a:off x="10326688" y="3468687"/>
            <a:ext cx="527057" cy="528645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5" name="Shape 135"/>
          <p:cNvSpPr/>
          <p:nvPr/>
        </p:nvSpPr>
        <p:spPr>
          <a:xfrm>
            <a:off x="4276725" y="2751138"/>
            <a:ext cx="330200" cy="330207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136" name="image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24725" y="2203450"/>
            <a:ext cx="3300413" cy="330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2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10075" y="1617662"/>
            <a:ext cx="2925766" cy="2927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7096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535353"/>
                </a:solidFill>
              </a:defRPr>
            </a:pPr>
            <a:r>
              <a:t>КАК ПАРАЗИТЫ ДЕЙСТВУЮТ 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В ОРГАНИЗМЕ ЧЕЛОВЕКА   </a:t>
            </a:r>
          </a:p>
        </p:txBody>
      </p:sp>
      <p:sp>
        <p:nvSpPr>
          <p:cNvPr id="143" name="Shape 143"/>
          <p:cNvSpPr/>
          <p:nvPr/>
        </p:nvSpPr>
        <p:spPr>
          <a:xfrm>
            <a:off x="801687" y="2747963"/>
            <a:ext cx="1695451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ПРОНИКАЮТ </a:t>
            </a:r>
          </a:p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В ВИДЕ ЯИЦ </a:t>
            </a:r>
          </a:p>
        </p:txBody>
      </p:sp>
      <p:sp>
        <p:nvSpPr>
          <p:cNvPr id="144" name="Shape 144"/>
          <p:cNvSpPr/>
          <p:nvPr/>
        </p:nvSpPr>
        <p:spPr>
          <a:xfrm>
            <a:off x="4722812" y="2916238"/>
            <a:ext cx="2044703" cy="331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РАЗМНОЖАЮТСЯ</a:t>
            </a:r>
          </a:p>
        </p:txBody>
      </p:sp>
      <p:sp>
        <p:nvSpPr>
          <p:cNvPr id="145" name="Shape 145"/>
          <p:cNvSpPr/>
          <p:nvPr/>
        </p:nvSpPr>
        <p:spPr>
          <a:xfrm>
            <a:off x="8412163" y="2755899"/>
            <a:ext cx="2644779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РАСПРОСТРАНЯЮТСЯ </a:t>
            </a:r>
          </a:p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ПО ОРГАНИЗМУ</a:t>
            </a:r>
          </a:p>
        </p:txBody>
      </p:sp>
      <p:sp>
        <p:nvSpPr>
          <p:cNvPr id="146" name="Shape 146"/>
          <p:cNvSpPr/>
          <p:nvPr/>
        </p:nvSpPr>
        <p:spPr>
          <a:xfrm>
            <a:off x="795337" y="3498848"/>
            <a:ext cx="2863851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Повреждают ткани,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прикрепляются 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к стенкам кишечника</a:t>
            </a:r>
          </a:p>
        </p:txBody>
      </p:sp>
      <p:sp>
        <p:nvSpPr>
          <p:cNvPr id="147" name="Shape 147"/>
          <p:cNvSpPr/>
          <p:nvPr/>
        </p:nvSpPr>
        <p:spPr>
          <a:xfrm>
            <a:off x="4711700" y="3506787"/>
            <a:ext cx="2644775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Вылупляются личинки,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попадают в кровоток</a:t>
            </a:r>
          </a:p>
        </p:txBody>
      </p:sp>
      <p:sp>
        <p:nvSpPr>
          <p:cNvPr id="148" name="Shape 148"/>
          <p:cNvSpPr/>
          <p:nvPr/>
        </p:nvSpPr>
        <p:spPr>
          <a:xfrm>
            <a:off x="8435975" y="3506787"/>
            <a:ext cx="2044700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600">
                <a:solidFill>
                  <a:srgbClr val="535353"/>
                </a:solidFill>
              </a:defRPr>
            </a:lvl1pPr>
          </a:lstStyle>
          <a:p>
            <a:pPr/>
            <a:r>
              <a:t>Кровь разносит личинки, паразиты оседают в органах</a:t>
            </a:r>
          </a:p>
        </p:txBody>
      </p:sp>
      <p:sp>
        <p:nvSpPr>
          <p:cNvPr id="149" name="Shape 149"/>
          <p:cNvSpPr/>
          <p:nvPr/>
        </p:nvSpPr>
        <p:spPr>
          <a:xfrm>
            <a:off x="798512" y="4887912"/>
            <a:ext cx="2644776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</a:defRPr>
            </a:pPr>
            <a:r>
              <a:t>Слабость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Раздражительность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Перепады настроения</a:t>
            </a:r>
          </a:p>
        </p:txBody>
      </p:sp>
      <p:sp>
        <p:nvSpPr>
          <p:cNvPr id="150" name="Shape 150"/>
          <p:cNvSpPr/>
          <p:nvPr/>
        </p:nvSpPr>
        <p:spPr>
          <a:xfrm>
            <a:off x="4702175" y="4887912"/>
            <a:ext cx="2238375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</a:defRPr>
            </a:pPr>
            <a:r>
              <a:t>Рассеянность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Головные боли</a:t>
            </a:r>
          </a:p>
        </p:txBody>
      </p:sp>
      <p:sp>
        <p:nvSpPr>
          <p:cNvPr id="151" name="Shape 151"/>
          <p:cNvSpPr/>
          <p:nvPr/>
        </p:nvSpPr>
        <p:spPr>
          <a:xfrm>
            <a:off x="8423275" y="4887912"/>
            <a:ext cx="2238375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</a:defRPr>
            </a:pPr>
            <a:r>
              <a:t>Высыпания на коже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Нерегулярный стул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Боли в животе</a:t>
            </a:r>
          </a:p>
        </p:txBody>
      </p:sp>
      <p:sp>
        <p:nvSpPr>
          <p:cNvPr id="152" name="Shape 152"/>
          <p:cNvSpPr/>
          <p:nvPr/>
        </p:nvSpPr>
        <p:spPr>
          <a:xfrm flipV="1">
            <a:off x="920431" y="4346575"/>
            <a:ext cx="4" cy="420688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56" name="Group 156"/>
          <p:cNvGrpSpPr/>
          <p:nvPr/>
        </p:nvGrpSpPr>
        <p:grpSpPr>
          <a:xfrm>
            <a:off x="904870" y="2228846"/>
            <a:ext cx="355611" cy="331798"/>
            <a:chOff x="0" y="-1"/>
            <a:chExt cx="355610" cy="331797"/>
          </a:xfrm>
        </p:grpSpPr>
        <p:sp>
          <p:nvSpPr>
            <p:cNvPr id="153" name="Shape 153"/>
            <p:cNvSpPr/>
            <p:nvPr/>
          </p:nvSpPr>
          <p:spPr>
            <a:xfrm>
              <a:off x="-1" y="187328"/>
              <a:ext cx="146054" cy="144469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54" name="Shape 154"/>
            <p:cNvSpPr/>
            <p:nvPr/>
          </p:nvSpPr>
          <p:spPr>
            <a:xfrm>
              <a:off x="209553" y="187328"/>
              <a:ext cx="146057" cy="144469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55" name="Shape 155"/>
            <p:cNvSpPr/>
            <p:nvPr/>
          </p:nvSpPr>
          <p:spPr>
            <a:xfrm>
              <a:off x="104775" y="-2"/>
              <a:ext cx="146057" cy="144469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4789629" y="2211264"/>
            <a:ext cx="852351" cy="443090"/>
            <a:chOff x="-1" y="0"/>
            <a:chExt cx="852349" cy="443088"/>
          </a:xfrm>
        </p:grpSpPr>
        <p:pic>
          <p:nvPicPr>
            <p:cNvPr id="157" name="image2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8737382">
              <a:off x="-17420" y="180334"/>
              <a:ext cx="408439" cy="133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image2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8289071">
              <a:off x="302443" y="96329"/>
              <a:ext cx="329922" cy="107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2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 rot="10709901">
              <a:off x="441794" y="246536"/>
              <a:ext cx="408877" cy="1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1" name="image3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08988" y="2008188"/>
            <a:ext cx="735016" cy="76200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 flipV="1">
            <a:off x="4812982" y="4117973"/>
            <a:ext cx="4" cy="649293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3" name="Shape 163"/>
          <p:cNvSpPr/>
          <p:nvPr/>
        </p:nvSpPr>
        <p:spPr>
          <a:xfrm flipV="1">
            <a:off x="8518207" y="4302123"/>
            <a:ext cx="4" cy="509592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4" name="Shape 164"/>
          <p:cNvSpPr/>
          <p:nvPr/>
        </p:nvSpPr>
        <p:spPr>
          <a:xfrm flipH="1" flipV="1">
            <a:off x="2659063" y="3068320"/>
            <a:ext cx="1693862" cy="4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5" name="Shape 165"/>
          <p:cNvSpPr/>
          <p:nvPr/>
        </p:nvSpPr>
        <p:spPr>
          <a:xfrm flipH="1">
            <a:off x="6953249" y="3084195"/>
            <a:ext cx="1273179" cy="4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6" name="Shape 166"/>
          <p:cNvSpPr/>
          <p:nvPr/>
        </p:nvSpPr>
        <p:spPr>
          <a:xfrm flipH="1">
            <a:off x="10817224" y="3084195"/>
            <a:ext cx="1136654" cy="4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