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я Доронина" initials="Е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7204" autoAdjust="0"/>
  </p:normalViewPr>
  <p:slideViewPr>
    <p:cSldViewPr snapToGrid="0">
      <p:cViewPr varScale="1">
        <p:scale>
          <a:sx n="45" d="100"/>
          <a:sy n="45" d="100"/>
        </p:scale>
        <p:origin x="462" y="5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36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C5F82C7-2A44-455F-A4CD-784E20E378E1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769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stroyinf.ru/Data2/1/4293846/4293846547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26392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C5F82C7-2A44-455F-A4CD-784E20E378E1}" type="slidenum">
              <a:rPr lang="ru-RU" sz="1400" b="0" strike="noStrike" spc="-1" smtClean="0">
                <a:latin typeface="Times New Roman"/>
              </a:rPr>
              <a:pPr algn="r"/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828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  <a:ea typeface="Microsoft YaHei"/>
              </a:rPr>
              <a:t>Люцерна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ru-RU" sz="1200" b="0" strike="noStrike" spc="-1" dirty="0">
                <a:latin typeface="Arial"/>
                <a:ea typeface="Microsoft YaHei"/>
              </a:rPr>
              <a:t>растение с мощной развитой корневой системой, проникающей вглубь земли до 10 метров. Трава люцерны посевной богата витаминами (витамин A, </a:t>
            </a:r>
            <a:r>
              <a:rPr lang="ru-RU" sz="1200" b="0" strike="noStrike" spc="-1" dirty="0" err="1">
                <a:latin typeface="Arial"/>
                <a:ea typeface="Microsoft YaHei"/>
              </a:rPr>
              <a:t>каротиноиды</a:t>
            </a:r>
            <a:r>
              <a:rPr lang="ru-RU" sz="1200" b="0" strike="noStrike" spc="-1" dirty="0">
                <a:latin typeface="Arial"/>
                <a:ea typeface="Microsoft YaHei"/>
              </a:rPr>
              <a:t>, токоферолы [витамины группы E], витамины K, D, B1, B2, B12). Содержит все незаменимые аминокислоты. </a:t>
            </a:r>
            <a:r>
              <a:rPr lang="ru-RU" sz="1200" b="0" strike="noStrike" spc="-1" dirty="0">
                <a:latin typeface="Arial"/>
              </a:rPr>
              <a:t>Не менее интересен и минеральный состав травы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тут кальций, кремний, фосфор, магний, фтор, железо.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Люцерна обладает общеукрепляющим, очищающим, контролирующим уровень сахара  и «плохого» холестерина в крови действием, улучшает обмен веществ, оптимизирует работу пищеварительной системы.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В составе </a:t>
            </a:r>
            <a:r>
              <a:rPr lang="ru-RU" sz="1200" b="0" strike="noStrike" spc="-1" dirty="0" err="1">
                <a:latin typeface="Arial"/>
              </a:rPr>
              <a:t>Корал</a:t>
            </a:r>
            <a:r>
              <a:rPr lang="ru-RU" sz="1200" b="0" strike="noStrike" spc="-1" dirty="0">
                <a:latin typeface="Arial"/>
              </a:rPr>
              <a:t> Люцерны содержится не только порошок травы, но и сок растения, что повышает питательную ценность продукта.</a:t>
            </a:r>
          </a:p>
        </p:txBody>
      </p:sp>
    </p:spTree>
    <p:extLst>
      <p:ext uri="{BB962C8B-B14F-4D97-AF65-F5344CB8AC3E}">
        <p14:creationId xmlns:p14="http://schemas.microsoft.com/office/powerpoint/2010/main" val="921751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 err="1">
                <a:latin typeface="Arial"/>
                <a:ea typeface="Microsoft YaHei"/>
              </a:rPr>
              <a:t>Спирулина</a:t>
            </a:r>
            <a:r>
              <a:rPr lang="ru-RU" sz="1200" b="0" strike="noStrike" spc="-1" dirty="0">
                <a:latin typeface="Arial"/>
                <a:ea typeface="Microsoft YaHei"/>
              </a:rPr>
              <a:t> – водоросль, богатая витаминами B, </a:t>
            </a:r>
            <a:r>
              <a:rPr lang="ru-RU" sz="1200" b="0" strike="noStrike" spc="-1" dirty="0" err="1">
                <a:latin typeface="Arial"/>
                <a:ea typeface="Microsoft YaHei"/>
              </a:rPr>
              <a:t>бета-каротином</a:t>
            </a:r>
            <a:r>
              <a:rPr lang="ru-RU" sz="1200" b="0" strike="noStrike" spc="-1" dirty="0">
                <a:latin typeface="Arial"/>
                <a:ea typeface="Microsoft YaHei"/>
              </a:rPr>
              <a:t>, минералами, включая кальций, железо, магний, марганец, калий и цинк. </a:t>
            </a:r>
            <a:r>
              <a:rPr lang="ru-RU" sz="1200" b="0" strike="noStrike" spc="-1" dirty="0">
                <a:latin typeface="Arial"/>
              </a:rPr>
              <a:t>Также содержит </a:t>
            </a:r>
            <a:r>
              <a:rPr lang="ru-RU" sz="1200" b="0" strike="noStrike" spc="-1" dirty="0" err="1">
                <a:latin typeface="Arial"/>
              </a:rPr>
              <a:t>гамма-линоленовую</a:t>
            </a:r>
            <a:r>
              <a:rPr lang="ru-RU" sz="1200" b="0" strike="noStrike" spc="-1" dirty="0">
                <a:latin typeface="Arial"/>
              </a:rPr>
              <a:t> кислоту (GLA) и растительный белок, который усваивается в несколько раз лучше, чем белок из мяса. Конечно, это не компенсирует ежедневную потребность человеческого организма в белке в 100-150 г, но добавит разнообразия.</a:t>
            </a: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 err="1">
                <a:latin typeface="Arial"/>
              </a:rPr>
              <a:t>Спирулина</a:t>
            </a:r>
            <a:r>
              <a:rPr lang="ru-RU" sz="1200" b="0" strike="noStrike" spc="-1" dirty="0">
                <a:latin typeface="Arial"/>
              </a:rPr>
              <a:t>, как и все зеленые растения, содержит </a:t>
            </a:r>
            <a:r>
              <a:rPr lang="ru-RU" sz="1200" b="1" strike="noStrike" spc="-1" dirty="0">
                <a:latin typeface="Arial"/>
              </a:rPr>
              <a:t>хлорофилл</a:t>
            </a:r>
            <a:r>
              <a:rPr lang="ru-RU" sz="1200" b="0" strike="noStrike" spc="-1" dirty="0">
                <a:latin typeface="Arial"/>
              </a:rPr>
              <a:t>. Молекула хлорофилла по своей структуре схожа с молекулой гемоглобина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важнейшим элементом крови. Важные свойства хлорофилла: способствует насыщению организма кислородом, укрепляет клеточные мембраны.</a:t>
            </a: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В состав </a:t>
            </a:r>
            <a:r>
              <a:rPr lang="ru-RU" sz="1200" b="0" strike="noStrike" spc="-1" dirty="0" err="1">
                <a:latin typeface="Arial"/>
              </a:rPr>
              <a:t>спирулины</a:t>
            </a:r>
            <a:r>
              <a:rPr lang="ru-RU" sz="1200" b="0" strike="noStrike" spc="-1" dirty="0">
                <a:latin typeface="Arial"/>
              </a:rPr>
              <a:t> входит </a:t>
            </a:r>
            <a:r>
              <a:rPr lang="ru-RU" sz="1200" b="1" strike="noStrike" spc="-1" dirty="0" err="1">
                <a:latin typeface="Arial"/>
              </a:rPr>
              <a:t>фикоцианин</a:t>
            </a:r>
            <a:r>
              <a:rPr lang="ru-RU" sz="1200" b="1" strike="noStrike" spc="-1" dirty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— редкий природный </a:t>
            </a:r>
            <a:r>
              <a:rPr lang="ru-RU" sz="1200" b="0" strike="noStrike" spc="-1" dirty="0" err="1">
                <a:latin typeface="Arial"/>
              </a:rPr>
              <a:t>нутриент</a:t>
            </a:r>
            <a:r>
              <a:rPr lang="ru-RU" sz="1200" b="0" strike="noStrike" spc="-1" dirty="0">
                <a:latin typeface="Arial"/>
              </a:rPr>
              <a:t>, пигмент, который по данным </a:t>
            </a:r>
            <a:r>
              <a:rPr lang="ru-RU" sz="1200" b="0" strike="noStrike" spc="-1" dirty="0" smtClean="0">
                <a:latin typeface="Arial"/>
              </a:rPr>
              <a:t>исследований, </a:t>
            </a:r>
            <a:r>
              <a:rPr lang="ru-RU" sz="1200" b="0" strike="noStrike" spc="-1" dirty="0">
                <a:latin typeface="Arial"/>
              </a:rPr>
              <a:t>обладает сильными </a:t>
            </a:r>
            <a:r>
              <a:rPr lang="ru-RU" sz="1200" b="0" strike="noStrike" spc="-1" dirty="0" err="1">
                <a:latin typeface="Arial"/>
              </a:rPr>
              <a:t>антиоксидантными</a:t>
            </a:r>
            <a:r>
              <a:rPr lang="ru-RU" sz="1200" b="0" strike="noStrike" spc="-1" dirty="0">
                <a:latin typeface="Arial"/>
              </a:rPr>
              <a:t>, противовоспалительными и противоопухолевыми свойствами.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Суточная доза </a:t>
            </a:r>
            <a:r>
              <a:rPr lang="ru-RU" sz="1200" b="0" strike="noStrike" spc="-1" dirty="0" err="1" smtClean="0">
                <a:latin typeface="Arial"/>
              </a:rPr>
              <a:t>Премиум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 err="1" smtClean="0">
                <a:latin typeface="Arial"/>
              </a:rPr>
              <a:t>Спирулины</a:t>
            </a:r>
            <a:r>
              <a:rPr lang="ru-RU" sz="1200" b="0" strike="noStrike" spc="-1" baseline="0" dirty="0" smtClean="0">
                <a:latin typeface="Arial"/>
              </a:rPr>
              <a:t> </a:t>
            </a:r>
            <a:r>
              <a:rPr lang="ru-RU" sz="1200" b="0" strike="noStrike" spc="-1" dirty="0" smtClean="0">
                <a:latin typeface="Arial"/>
              </a:rPr>
              <a:t>обеспечивает </a:t>
            </a:r>
            <a:r>
              <a:rPr lang="ru-RU" sz="1200" b="0" strike="noStrike" spc="-1" dirty="0">
                <a:latin typeface="Arial"/>
              </a:rPr>
              <a:t>более 150% адекватного потребления </a:t>
            </a:r>
            <a:r>
              <a:rPr lang="ru-RU" sz="1200" b="0" strike="noStrike" spc="-1" dirty="0" err="1">
                <a:latin typeface="Arial"/>
              </a:rPr>
              <a:t>фикоцианина</a:t>
            </a:r>
            <a:r>
              <a:rPr lang="ru-RU" sz="1200" b="0" strike="noStrike" spc="-1" dirty="0">
                <a:latin typeface="Arial"/>
              </a:rPr>
              <a:t>, более 30% природного </a:t>
            </a:r>
            <a:r>
              <a:rPr lang="ru-RU" sz="1200" b="0" strike="noStrike" spc="-1" dirty="0" err="1">
                <a:latin typeface="Arial"/>
              </a:rPr>
              <a:t>бета-каротина</a:t>
            </a:r>
            <a:r>
              <a:rPr lang="ru-RU" sz="1200" b="0" strike="noStrike" spc="-1" dirty="0">
                <a:latin typeface="Arial"/>
              </a:rPr>
              <a:t> и около 30% хлорофилла. </a:t>
            </a:r>
          </a:p>
        </p:txBody>
      </p:sp>
    </p:spTree>
    <p:extLst>
      <p:ext uri="{BB962C8B-B14F-4D97-AF65-F5344CB8AC3E}">
        <p14:creationId xmlns:p14="http://schemas.microsoft.com/office/powerpoint/2010/main" val="972689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Комплекс симбиотических </a:t>
            </a:r>
            <a:r>
              <a:rPr lang="ru-RU" sz="1200" b="0" strike="noStrike" spc="-1" dirty="0" err="1">
                <a:latin typeface="Arial"/>
              </a:rPr>
              <a:t>пробиотиков</a:t>
            </a:r>
            <a:r>
              <a:rPr lang="ru-RU" sz="1200" b="0" strike="noStrike" spc="-1" dirty="0">
                <a:latin typeface="Arial"/>
              </a:rPr>
              <a:t> и цинка для восстановления микрофлоры кишечника, улучшения пищеварения и укрепления иммунитета.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 err="1">
                <a:latin typeface="Arial"/>
              </a:rPr>
              <a:t>Би-Курунга</a:t>
            </a:r>
            <a:r>
              <a:rPr lang="ru-RU" sz="1200" b="0" strike="noStrike" spc="-1" dirty="0">
                <a:latin typeface="Arial"/>
              </a:rPr>
              <a:t> содержит </a:t>
            </a:r>
            <a:r>
              <a:rPr lang="ru-RU" sz="1200" b="0" strike="noStrike" spc="-1" dirty="0" err="1">
                <a:latin typeface="Arial"/>
              </a:rPr>
              <a:t>пробиотические</a:t>
            </a:r>
            <a:r>
              <a:rPr lang="ru-RU" sz="1200" b="0" strike="noStrike" spc="-1" dirty="0">
                <a:latin typeface="Arial"/>
              </a:rPr>
              <a:t> культуры (</a:t>
            </a:r>
            <a:r>
              <a:rPr lang="ru-RU" sz="1200" b="0" strike="noStrike" spc="-1" dirty="0" err="1">
                <a:latin typeface="Arial"/>
              </a:rPr>
              <a:t>лактобактерии</a:t>
            </a:r>
            <a:r>
              <a:rPr lang="ru-RU" sz="1200" b="0" strike="noStrike" spc="-1" dirty="0">
                <a:latin typeface="Arial"/>
              </a:rPr>
              <a:t>) аналогичные тем, которые содержатся в напитке </a:t>
            </a:r>
            <a:r>
              <a:rPr lang="ru-RU" sz="1200" b="0" strike="noStrike" spc="-1" dirty="0" smtClean="0">
                <a:latin typeface="Arial"/>
              </a:rPr>
              <a:t>«</a:t>
            </a:r>
            <a:r>
              <a:rPr lang="ru-RU" sz="1200" b="0" strike="noStrike" spc="-1" dirty="0" err="1" smtClean="0">
                <a:latin typeface="Arial"/>
              </a:rPr>
              <a:t>курунга</a:t>
            </a:r>
            <a:r>
              <a:rPr lang="ru-RU" sz="1200" b="0" strike="noStrike" spc="-1" dirty="0" smtClean="0">
                <a:latin typeface="Arial"/>
              </a:rPr>
              <a:t>». </a:t>
            </a:r>
            <a:r>
              <a:rPr lang="ru-RU" sz="1200" b="0" strike="noStrike" spc="-1" dirty="0">
                <a:latin typeface="Arial"/>
              </a:rPr>
              <a:t>Этот традиционный напиток широко известен с давних времен в странах Центральной и Северной Азии из-за своих целебных свойств. Его регулярное употребление поддерживало здоровье пищеварительной системы и укрепляло защитные силы организма в условиях однообразного питания и кочевой жизни.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Природное происхождение основных </a:t>
            </a:r>
            <a:r>
              <a:rPr lang="ru-RU" sz="1200" b="0" strike="noStrike" spc="-1" dirty="0" err="1">
                <a:latin typeface="Arial"/>
              </a:rPr>
              <a:t>пробиотиков</a:t>
            </a:r>
            <a:r>
              <a:rPr lang="ru-RU" sz="1200" b="0" strike="noStrike" spc="-1" dirty="0">
                <a:latin typeface="Arial"/>
              </a:rPr>
              <a:t> </a:t>
            </a:r>
            <a:r>
              <a:rPr lang="ru-RU" sz="1200" b="0" strike="noStrike" spc="-1" dirty="0" err="1">
                <a:latin typeface="Arial"/>
              </a:rPr>
              <a:t>курунги</a:t>
            </a:r>
            <a:r>
              <a:rPr lang="ru-RU" sz="1200" b="0" strike="noStrike" spc="-1" dirty="0">
                <a:latin typeface="Arial"/>
              </a:rPr>
              <a:t> определяет их оптимальное соотношение в продукте для наиболее благоприятного воздействия на микрофлору кишечника.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Чтобы усилить положительное влияние </a:t>
            </a:r>
            <a:r>
              <a:rPr lang="ru-RU" sz="1200" b="0" strike="noStrike" spc="-1" dirty="0" err="1">
                <a:latin typeface="Arial"/>
              </a:rPr>
              <a:t>пробиотических</a:t>
            </a:r>
            <a:r>
              <a:rPr lang="ru-RU" sz="1200" b="0" strike="noStrike" spc="-1" dirty="0">
                <a:latin typeface="Arial"/>
              </a:rPr>
              <a:t> культур, в состав продукта включен минерал цинк. Известно, что цинк участвует в процессах регуляции функций иммунной системы и формировании полноценного и адекватного иммунного ответа, повышает </a:t>
            </a:r>
            <a:r>
              <a:rPr lang="ru-RU" sz="1200" b="0" strike="noStrike" spc="-1" dirty="0" err="1">
                <a:latin typeface="Arial"/>
              </a:rPr>
              <a:t>антиоксидантный</a:t>
            </a:r>
            <a:r>
              <a:rPr lang="ru-RU" sz="1200" b="0" strike="noStrike" spc="-1" dirty="0">
                <a:latin typeface="Arial"/>
              </a:rPr>
              <a:t> статус.</a:t>
            </a:r>
          </a:p>
        </p:txBody>
      </p:sp>
    </p:spTree>
    <p:extLst>
      <p:ext uri="{BB962C8B-B14F-4D97-AF65-F5344CB8AC3E}">
        <p14:creationId xmlns:p14="http://schemas.microsoft.com/office/powerpoint/2010/main" val="88198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Лецитин </a:t>
            </a:r>
            <a:r>
              <a:rPr lang="ru-RU" sz="12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источник </a:t>
            </a:r>
            <a:r>
              <a:rPr lang="ru-RU" sz="1200" b="0" strike="noStrike" spc="-1" dirty="0" err="1">
                <a:latin typeface="Arial"/>
              </a:rPr>
              <a:t>фосфолипидов</a:t>
            </a:r>
            <a:r>
              <a:rPr lang="ru-RU" sz="1200" b="0" strike="noStrike" spc="-1" dirty="0">
                <a:latin typeface="Arial"/>
              </a:rPr>
              <a:t>. </a:t>
            </a:r>
            <a:r>
              <a:rPr lang="ru-RU" sz="1200" b="0" strike="noStrike" spc="-1" dirty="0" err="1">
                <a:latin typeface="Arial"/>
              </a:rPr>
              <a:t>Фосфолипиды</a:t>
            </a:r>
            <a:r>
              <a:rPr lang="ru-RU" sz="1200" b="0" strike="noStrike" spc="-1" dirty="0">
                <a:latin typeface="Arial"/>
              </a:rPr>
              <a:t> являются главным строительным материалом всех клеточных мембран. Клеточная мембрана нуждается в постоянном притоке </a:t>
            </a:r>
            <a:r>
              <a:rPr lang="ru-RU" sz="1200" b="0" strike="noStrike" spc="-1" dirty="0" err="1">
                <a:latin typeface="Arial"/>
              </a:rPr>
              <a:t>фосфолипидов</a:t>
            </a:r>
            <a:r>
              <a:rPr lang="ru-RU" sz="1200" b="0" strike="noStrike" spc="-1" dirty="0">
                <a:latin typeface="Arial"/>
              </a:rPr>
              <a:t> для «ремонта» поврежденных участков (например, токсинами). </a:t>
            </a:r>
            <a:r>
              <a:rPr lang="ru-RU" sz="1200" b="0" strike="noStrike" spc="-1" dirty="0" err="1">
                <a:latin typeface="Arial"/>
              </a:rPr>
              <a:t>Фосфолипиды</a:t>
            </a:r>
            <a:r>
              <a:rPr lang="ru-RU" sz="1200" b="0" strike="noStrike" spc="-1" dirty="0">
                <a:latin typeface="Arial"/>
              </a:rPr>
              <a:t> также стимулируют активность ферментов и принимают участие в дифференциации, делении и регенерации клеток.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Далеко не всегда состояние здоровья и привычки питания позволяют получать ежедневно суточную дозу лецитина из пищи (для этого надо, например, съесть 3-4 крупных куриных яйца).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В 1 капсуле </a:t>
            </a:r>
            <a:r>
              <a:rPr lang="ru-RU" sz="1200" b="0" strike="noStrike" spc="-1" dirty="0" err="1">
                <a:latin typeface="Arial"/>
              </a:rPr>
              <a:t>Корал</a:t>
            </a:r>
            <a:r>
              <a:rPr lang="ru-RU" sz="1200" b="0" strike="noStrike" spc="-1" dirty="0">
                <a:latin typeface="Arial"/>
              </a:rPr>
              <a:t> Лецитина содержится 1200 мг лецитина.</a:t>
            </a:r>
          </a:p>
        </p:txBody>
      </p:sp>
    </p:spTree>
    <p:extLst>
      <p:ext uri="{BB962C8B-B14F-4D97-AF65-F5344CB8AC3E}">
        <p14:creationId xmlns:p14="http://schemas.microsoft.com/office/powerpoint/2010/main" val="39722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ПНЖК (полиненасыщенные жирные кислоты </a:t>
            </a:r>
            <a:r>
              <a:rPr lang="ru-RU" sz="1200" b="0" strike="noStrike" spc="-1" dirty="0" smtClean="0">
                <a:latin typeface="Arial"/>
              </a:rPr>
              <a:t>омега-3</a:t>
            </a:r>
            <a:r>
              <a:rPr lang="ru-RU" sz="1200" b="0" strike="noStrike" spc="-1" dirty="0">
                <a:latin typeface="Arial"/>
              </a:rPr>
              <a:t>)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незаменимые факторы питания. Они не образуются в организме и должны поступать в него с пищей. Наибольшую потребность в ПНЖК </a:t>
            </a:r>
            <a:r>
              <a:rPr lang="ru-RU" sz="1200" b="0" strike="noStrike" spc="-1" dirty="0" smtClean="0">
                <a:latin typeface="Arial"/>
              </a:rPr>
              <a:t>омега-3 </a:t>
            </a:r>
            <a:r>
              <a:rPr lang="ru-RU" sz="1200" b="0" strike="noStrike" spc="-1" dirty="0">
                <a:latin typeface="Arial"/>
              </a:rPr>
              <a:t>испытывают: мозг (человеческий мозг на 60% состоит из жиров, и треть этих жиров — жирные кислоты), глаза, сердце и сосуды, кожа.</a:t>
            </a: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ПНЖК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структурный компонент всех клеточных мембран.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Основной источник ПНЖК </a:t>
            </a:r>
            <a:r>
              <a:rPr lang="ru-RU" sz="1200" b="0" strike="noStrike" spc="-1" dirty="0" smtClean="0">
                <a:latin typeface="Arial"/>
              </a:rPr>
              <a:t>омега-3 </a:t>
            </a:r>
            <a:r>
              <a:rPr lang="ru-RU" sz="1200" b="0" strike="noStrike" spc="-1" dirty="0">
                <a:latin typeface="Arial"/>
              </a:rPr>
              <a:t>в нашем питании — морская рыба из естественной среды обитания.</a:t>
            </a:r>
          </a:p>
        </p:txBody>
      </p:sp>
    </p:spTree>
    <p:extLst>
      <p:ext uri="{BB962C8B-B14F-4D97-AF65-F5344CB8AC3E}">
        <p14:creationId xmlns:p14="http://schemas.microsoft.com/office/powerpoint/2010/main" val="80047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Вода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одно из трех необходимых условий существования человеческого организма (наряду с воздухом и пищей). Качественная очищенная вода со сбалансированным минеральным составом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условие правильной гидратации организма, поддержания кислотно-щелочного и водно-солевого равновесия.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 err="1">
                <a:latin typeface="Arial"/>
              </a:rPr>
              <a:t>Корал-Майн</a:t>
            </a:r>
            <a:r>
              <a:rPr lang="ru-RU" sz="1200" b="0" strike="noStrike" spc="-1" dirty="0"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это минеральная композиция из реликтовых кораллов, добываемых вблизи японского острова Окинава, который еще называют островом долгожителей. Содержит большое количество морских минералов (</a:t>
            </a:r>
            <a:r>
              <a:rPr lang="ru-RU" sz="1200" b="0" strike="noStrike" spc="-1" dirty="0" err="1">
                <a:latin typeface="Arial"/>
              </a:rPr>
              <a:t>Са</a:t>
            </a:r>
            <a:r>
              <a:rPr lang="ru-RU" sz="1200" b="0" strike="noStrike" spc="-1" dirty="0">
                <a:latin typeface="Arial"/>
              </a:rPr>
              <a:t>, </a:t>
            </a:r>
            <a:r>
              <a:rPr lang="ru-RU" sz="1200" b="0" strike="noStrike" spc="-1" dirty="0" err="1">
                <a:latin typeface="Arial"/>
              </a:rPr>
              <a:t>Mg</a:t>
            </a:r>
            <a:r>
              <a:rPr lang="ru-RU" sz="1200" b="0" strike="noStrike" spc="-1" dirty="0">
                <a:latin typeface="Arial"/>
              </a:rPr>
              <a:t>, K, </a:t>
            </a:r>
            <a:r>
              <a:rPr lang="ru-RU" sz="1200" b="0" strike="noStrike" spc="-1" dirty="0" err="1">
                <a:latin typeface="Arial"/>
              </a:rPr>
              <a:t>Na</a:t>
            </a:r>
            <a:r>
              <a:rPr lang="ru-RU" sz="1200" b="0" strike="noStrike" spc="-1" dirty="0">
                <a:latin typeface="Arial"/>
              </a:rPr>
              <a:t>, </a:t>
            </a:r>
            <a:r>
              <a:rPr lang="ru-RU" sz="1200" b="0" strike="noStrike" spc="-1" dirty="0" err="1">
                <a:latin typeface="Arial"/>
              </a:rPr>
              <a:t>Fe</a:t>
            </a:r>
            <a:r>
              <a:rPr lang="ru-RU" sz="1200" b="0" strike="noStrike" spc="-1" dirty="0">
                <a:latin typeface="Arial"/>
              </a:rPr>
              <a:t>, S, </a:t>
            </a:r>
            <a:r>
              <a:rPr lang="ru-RU" sz="1200" b="0" strike="noStrike" spc="-1" dirty="0" err="1">
                <a:latin typeface="Arial"/>
              </a:rPr>
              <a:t>Si</a:t>
            </a:r>
            <a:r>
              <a:rPr lang="ru-RU" sz="1200" b="0" strike="noStrike" spc="-1" dirty="0">
                <a:latin typeface="Arial"/>
              </a:rPr>
              <a:t>, B, </a:t>
            </a:r>
            <a:r>
              <a:rPr lang="ru-RU" sz="1200" b="0" strike="noStrike" spc="-1" dirty="0" err="1">
                <a:latin typeface="Arial"/>
              </a:rPr>
              <a:t>Cr</a:t>
            </a:r>
            <a:r>
              <a:rPr lang="ru-RU" sz="1200" b="0" strike="noStrike" spc="-1" dirty="0">
                <a:latin typeface="Arial"/>
              </a:rPr>
              <a:t>, </a:t>
            </a:r>
            <a:r>
              <a:rPr lang="ru-RU" sz="1200" b="0" strike="noStrike" spc="-1" dirty="0" err="1">
                <a:latin typeface="Arial"/>
              </a:rPr>
              <a:t>Mn</a:t>
            </a:r>
            <a:r>
              <a:rPr lang="ru-RU" sz="1200" b="0" strike="noStrike" spc="-1" dirty="0">
                <a:latin typeface="Arial"/>
              </a:rPr>
              <a:t>, </a:t>
            </a:r>
            <a:r>
              <a:rPr lang="ru-RU" sz="1200" b="0" strike="noStrike" spc="-1" dirty="0" err="1">
                <a:latin typeface="Arial"/>
              </a:rPr>
              <a:t>Zn</a:t>
            </a:r>
            <a:r>
              <a:rPr lang="ru-RU" sz="1200" b="0" strike="noStrike" spc="-1" dirty="0">
                <a:latin typeface="Arial"/>
              </a:rPr>
              <a:t> и др.), повышает физиологическую полноценность воды и таким образом поддерживает минеральный баланс в органах и тканях.</a:t>
            </a:r>
          </a:p>
        </p:txBody>
      </p:sp>
    </p:spTree>
    <p:extLst>
      <p:ext uri="{BB962C8B-B14F-4D97-AF65-F5344CB8AC3E}">
        <p14:creationId xmlns:p14="http://schemas.microsoft.com/office/powerpoint/2010/main" val="171199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ПРЕИМУЩЕСТВА НАБОРА: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содержит 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спектр дефицитных </a:t>
            </a:r>
            <a:r>
              <a:rPr lang="ru-RU" sz="1000" b="0" strike="noStrike" spc="-1" dirty="0" err="1">
                <a:solidFill>
                  <a:srgbClr val="3C4043"/>
                </a:solidFill>
                <a:latin typeface="Roboto"/>
                <a:ea typeface="Roboto"/>
              </a:rPr>
              <a:t>нутриентов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 для оптимизации рациона;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сбалансированное 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содержание активных компонентов природного происхождения;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источник 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редко встречающихся в пищевых продуктах ценных </a:t>
            </a:r>
            <a:r>
              <a:rPr lang="ru-RU" sz="1000" b="0" strike="noStrike" spc="-1" dirty="0" err="1">
                <a:solidFill>
                  <a:srgbClr val="3C4043"/>
                </a:solidFill>
                <a:latin typeface="Roboto"/>
                <a:ea typeface="Roboto"/>
              </a:rPr>
              <a:t>нутриентов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 (</a:t>
            </a:r>
            <a:r>
              <a:rPr lang="ru-RU" sz="1000" b="0" strike="noStrike" spc="-1" dirty="0" err="1">
                <a:solidFill>
                  <a:srgbClr val="3C4043"/>
                </a:solidFill>
                <a:latin typeface="Roboto"/>
                <a:ea typeface="Roboto"/>
              </a:rPr>
              <a:t>фикоцианин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, </a:t>
            </a:r>
            <a:r>
              <a:rPr lang="ru-RU" sz="1000" b="0" strike="noStrike" spc="-1" dirty="0" err="1">
                <a:solidFill>
                  <a:srgbClr val="3C4043"/>
                </a:solidFill>
                <a:latin typeface="Roboto"/>
                <a:ea typeface="Roboto"/>
              </a:rPr>
              <a:t>гамма-линолевая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 и </a:t>
            </a:r>
            <a:r>
              <a:rPr lang="ru-RU" sz="1000" b="0" strike="noStrike" spc="-1" dirty="0" err="1">
                <a:solidFill>
                  <a:srgbClr val="3C4043"/>
                </a:solidFill>
                <a:latin typeface="Roboto"/>
                <a:ea typeface="Roboto"/>
              </a:rPr>
              <a:t>гамма-линоленовая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 кислоты); 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высокая </a:t>
            </a:r>
            <a:r>
              <a:rPr lang="ru-RU" sz="1000" b="0" strike="noStrike" spc="-1" dirty="0" err="1">
                <a:solidFill>
                  <a:srgbClr val="3C4043"/>
                </a:solidFill>
                <a:latin typeface="Roboto"/>
                <a:ea typeface="Roboto"/>
              </a:rPr>
              <a:t>биодоступность</a:t>
            </a:r>
            <a:r>
              <a:rPr lang="ru-RU" sz="1000" b="0" strike="noStrike" spc="-1" dirty="0">
                <a:solidFill>
                  <a:srgbClr val="3C4043"/>
                </a:solidFill>
                <a:latin typeface="Roboto"/>
                <a:ea typeface="Roboto"/>
              </a:rPr>
              <a:t> природных компонентов. </a:t>
            </a:r>
            <a:endParaRPr lang="ru-RU" sz="1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97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Для жизни человеку нужны </a:t>
            </a:r>
            <a:r>
              <a:rPr lang="ru-RU" sz="1200" b="1" strike="noStrike" spc="-1" dirty="0">
                <a:latin typeface="Arial"/>
              </a:rPr>
              <a:t>чистый воздух, вода и питательные вещества.</a:t>
            </a:r>
            <a:r>
              <a:rPr lang="ru-RU" sz="1200" b="0" strike="noStrike" spc="-1" dirty="0">
                <a:latin typeface="Arial"/>
              </a:rPr>
              <a:t> От них  </a:t>
            </a:r>
            <a:r>
              <a:rPr lang="ru-RU" sz="1200" b="0" strike="noStrike" spc="-1" dirty="0" smtClean="0">
                <a:latin typeface="Arial"/>
              </a:rPr>
              <a:t>зависят </a:t>
            </a:r>
            <a:r>
              <a:rPr lang="ru-RU" sz="1200" b="0" strike="noStrike" spc="-1" dirty="0">
                <a:latin typeface="Arial"/>
              </a:rPr>
              <a:t>наше здоровье, физические и умственные способности, внешний вид и продолжительность жизни.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Практически все жизненные процессы зависят от того, что мы едим. Сбалансированное питание должно обеспечивать человека всеми необходимыми для жизнедеятельности питательными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веществами: белками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, жирами, углеводами, витаминами и микроэлементами.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О важности качественного питания говорил директор института питания РАМН, академик Виктор </a:t>
            </a:r>
            <a:r>
              <a:rPr lang="ru-RU" sz="1200" b="0" strike="noStrike" spc="-1" dirty="0" err="1">
                <a:solidFill>
                  <a:srgbClr val="4C4C4C"/>
                </a:solidFill>
                <a:latin typeface="Arial"/>
              </a:rPr>
              <a:t>Тутельян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: «Основа жизни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оптимальное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обеспечение нашей клетки всем необходимым. Если у клетки все есть, она живет долго, если чего-то не хватает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в организме начинается сбой». По мнению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академика, здоровое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питание строится на двух главных законах: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1" strike="noStrike" spc="-1" dirty="0">
                <a:solidFill>
                  <a:srgbClr val="4C4C4C"/>
                </a:solidFill>
                <a:latin typeface="Arial"/>
              </a:rPr>
              <a:t>Первый закон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получение с пищей всех необходимых компонентов. Это около 200 соединений. Причем больше половины из них незаменимые. Если мы их не получим извне, то выработаться у нас они не могут.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1" strike="noStrike" spc="-1" dirty="0">
                <a:solidFill>
                  <a:srgbClr val="4C4C4C"/>
                </a:solidFill>
                <a:latin typeface="Arial"/>
              </a:rPr>
              <a:t>Второй закон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соответствие энергетической ценности рациона энергетическим тратам. Например, одно пирожное или сарделька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это два часа ходьбы или час бега. Это законы питания и природы, нарушая которые, мы подвергаемся жесткому наказанию в виде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болезней. 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3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Белки, жиры и углеводы играют важную роль в организме человека.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ru-RU" sz="1200" b="1" strike="noStrike" spc="-1" dirty="0">
                <a:solidFill>
                  <a:srgbClr val="4C4C4C"/>
                </a:solidFill>
                <a:latin typeface="Arial"/>
              </a:rPr>
              <a:t>Белки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— сложные вещества, состоящие из аминокислот. Являются незаменимой составляющей частью рациона. Это главный строительный материал, без которого невозможен рост мышц и тканей в целом. Белки подразделяются на 2 категории: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ru-RU" sz="1200" b="0" u="sng" strike="noStrike" spc="-1" dirty="0">
                <a:solidFill>
                  <a:srgbClr val="4C4C4C"/>
                </a:solidFill>
                <a:uFillTx/>
                <a:latin typeface="Arial"/>
              </a:rPr>
              <a:t>животные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, которые поступают из продуктов животного происхождения (мясо, птица, рыба, молоко, творог, яйца);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ru-RU" sz="1200" b="0" u="sng" strike="noStrike" spc="-1" dirty="0">
                <a:solidFill>
                  <a:srgbClr val="4C4C4C"/>
                </a:solidFill>
                <a:uFillTx/>
                <a:latin typeface="Arial"/>
              </a:rPr>
              <a:t>растительные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, которые организм получает из растений. Здесь стоит выделить рожь, овсянку, грецкие орехи, чечевицу, фасоль, сою и морские водоросли.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Основные функции белков: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1. Строительная.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2. Регуляторная.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3. Каталитическая.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4. Сократительная.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5. Транспортная.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6. Защитная.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7. Энергетическая.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Font typeface="Arial" pitchFamily="34" charset="0"/>
              <a:buNone/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Органы, которым особенно необходимы белки: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мышцы (содержат около 80% белков);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кожа, ногти, волосы (содержат около 60% белков);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легкие, селезенка (содержат около 70% белков);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сердце (содержит около 60% белков).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4C4C4C"/>
                </a:solidFill>
                <a:latin typeface="Arial"/>
              </a:rPr>
              <a:t>Жиры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это органические соединения, отвечающие за «резервный фонд» энергии в организме, главные поставщики энергии в периоды дефицита пищи и болезней, когда организм получает малый объем питательных элементов или же не получает их вовсе. Жиры необходимы для эластичности кровеносных сосудов, благодаря чему полезные элементы быстрее проникают к тканям и клеткам, способствуют нормализации состояния кожных покровов, ногтевых пластин и волос. Жиры в больших количествах содержатся в орехах, маслах животных и растительных, твердом сыре.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Функции жиров: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Структурная: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являются основным компонентом всех клеточных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мембран.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Энергетическая: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в жировых клетках сохраняется энергетический запас организма.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Метаболическая: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синтез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гормонов.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Органы, которым особенно необходим жир: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с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ердце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сердечная мышца получает 1/3 энергии от переработки всех жирных кислот;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мозг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на 60 % состоит из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жира;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нервная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ткань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полиненасыщенные жирные кислоты входят в состав миелиновых оболочек нервных клеток, поэтому при их недостатке происходит нарушение передачи нервных импульсов и координации всех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систем.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ВАЖНО: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насыщенные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жиры расщепляются в организме на 25-30 % (остальные могут откладываться на стенках сосудов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),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а ненасыщенные жиры расщепляются полностью.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1" strike="noStrike" spc="-1" dirty="0">
                <a:solidFill>
                  <a:srgbClr val="4C4C4C"/>
                </a:solidFill>
                <a:latin typeface="Arial"/>
              </a:rPr>
              <a:t>Углеводы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 — это главный источник энергии для людей. В зависимости от количества структурных единиц углеводы делятся на простые и сложные. Углеводы, называемые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простыми, или «быстрыми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», легко усваиваются организмом и повышают уровень сахара в крови, что может повлечь набор лишнего веса и ухудшение метаболизма.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Сложные углеводы состоят из множества связанных сахаридов, включая в себя от десятков до сотен элементов. Подобные углеводы считаются полезными, поскольку при переваривании в желудке они отдают свою энергию постепенно, обеспечивая стабильное и долговременное чувство насыщения.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19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Также важную роль в организме играют витамины, которые не включены в структуру тканей, однако без их участия не выполнялись бы многие жизненно важные процессы, происходящие в человеческом организме.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ru-RU" sz="1200" b="1" strike="noStrike" spc="-1" dirty="0">
                <a:solidFill>
                  <a:srgbClr val="4C4C4C"/>
                </a:solidFill>
                <a:latin typeface="Roboto Bold"/>
                <a:ea typeface="Roboto Bold"/>
              </a:rPr>
              <a:t>Витамины </a:t>
            </a:r>
            <a:r>
              <a:rPr lang="ru-RU" sz="1200" b="0" strike="noStrike" spc="-1" dirty="0">
                <a:solidFill>
                  <a:srgbClr val="4C4C4C"/>
                </a:solidFill>
                <a:latin typeface="Roboto Bold"/>
                <a:ea typeface="Roboto Bold"/>
              </a:rPr>
              <a:t>— </a:t>
            </a: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незаменимые биологически активные вещества для жизнедеятельности человека. В организме они являются участниками и регуляторами многих процессов: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минерального</a:t>
            </a: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, белкового, углеводного и жирового обмена, нормального функционирования органов и систем, регенерационных процессов в организме. Недостаток витаминов может спровоцировать различные проблемы со здоровьем — от банальной усталости и головокружения до серьезных заболеваний. Основное их количество поступает в организм с пищей, и только некоторые синтезируются в кишечнике, однако и в этом случае их не всегда бывает достаточно.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endParaRPr lang="ru-RU" sz="1200" b="1" strike="noStrike" spc="-1" dirty="0" smtClean="0">
              <a:solidFill>
                <a:srgbClr val="4C4C4C"/>
              </a:solidFill>
              <a:latin typeface="Roboto Bold"/>
              <a:ea typeface="Roboto Bold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ru-RU" sz="1200" b="1" strike="noStrike" spc="-1" dirty="0" smtClean="0">
                <a:solidFill>
                  <a:srgbClr val="4C4C4C"/>
                </a:solidFill>
                <a:latin typeface="Roboto Bold"/>
                <a:ea typeface="Roboto Bold"/>
              </a:rPr>
              <a:t>Минералы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входят в состав всех органов и систем и участвуют во всех видах обмена веществ: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активируют действие витаминов;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используются в качестве пластического материала в опорных тканях (костях, хрящах, зубах);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участвуют в процессах кроветворения и свёртывания крови;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способствуют регуляции водно-солевого обмена;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обеспечивают нормальное функционирование мышечной, сердечно-сосудистой и пищеварительной систем.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080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1008000" y="43200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ru-RU" sz="1200" b="1" strike="noStrike" spc="-1" dirty="0" err="1">
                <a:latin typeface="Roboto Bold"/>
                <a:ea typeface="Roboto Bold"/>
              </a:rPr>
              <a:t>Пробиотики</a:t>
            </a:r>
            <a:r>
              <a:rPr lang="ru-RU" sz="1200" b="0" strike="noStrike" spc="-1" dirty="0">
                <a:latin typeface="Roboto Bold"/>
                <a:ea typeface="Roboto Bold"/>
              </a:rPr>
              <a:t> —</a:t>
            </a:r>
            <a:r>
              <a:rPr lang="ru-RU" sz="1200" b="0" strike="noStrike" spc="-1" dirty="0">
                <a:latin typeface="Roboto"/>
                <a:ea typeface="Roboto"/>
              </a:rPr>
              <a:t> это полезные живые микроорганизмы, являющиеся составляющей нормальной </a:t>
            </a:r>
            <a:r>
              <a:rPr lang="ru-RU" sz="1200" b="0" strike="noStrike" spc="-1" dirty="0" err="1">
                <a:latin typeface="Roboto"/>
                <a:ea typeface="Roboto"/>
              </a:rPr>
              <a:t>микробиоты</a:t>
            </a:r>
            <a:r>
              <a:rPr lang="ru-RU" sz="1200" b="0" strike="noStrike" spc="-1" dirty="0">
                <a:latin typeface="Roboto"/>
                <a:ea typeface="Roboto"/>
              </a:rPr>
              <a:t> человека . </a:t>
            </a:r>
            <a:r>
              <a:rPr lang="ru-RU" sz="1200" b="0" strike="noStrike" spc="-1" dirty="0" err="1">
                <a:latin typeface="Roboto"/>
                <a:ea typeface="Roboto"/>
              </a:rPr>
              <a:t>Пробиотики</a:t>
            </a:r>
            <a:r>
              <a:rPr lang="ru-RU" sz="1200" b="0" strike="noStrike" spc="-1" dirty="0">
                <a:latin typeface="Roboto"/>
                <a:ea typeface="Roboto"/>
              </a:rPr>
              <a:t> улучшают состояние микрофлоры кишечника, что помогает: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нормализовать работу пищеварительной системы;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активировать синтез витаминов (В1, В2, В6, В3, К, </a:t>
            </a:r>
            <a:r>
              <a:rPr lang="ru-RU" sz="1200" b="0" strike="noStrike" spc="-1" dirty="0" err="1">
                <a:latin typeface="Roboto"/>
                <a:ea typeface="Roboto"/>
              </a:rPr>
              <a:t>фолиевая</a:t>
            </a:r>
            <a:r>
              <a:rPr lang="ru-RU" sz="1200" b="0" strike="noStrike" spc="-1" dirty="0">
                <a:latin typeface="Roboto"/>
                <a:ea typeface="Roboto"/>
              </a:rPr>
              <a:t> кислота);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уменьшать аллергические проявления;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укреплять защитные силы организма (местный и общий иммунитет);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ускорять восстановление организма после перенесенных заболеваний.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</a:pPr>
            <a:r>
              <a:rPr lang="ru-RU" sz="1200" b="1" strike="noStrike" spc="-1" dirty="0">
                <a:latin typeface="Roboto Bold"/>
                <a:ea typeface="Roboto Bold"/>
              </a:rPr>
              <a:t>Пищевые волокна (клетчатка) </a:t>
            </a:r>
            <a:r>
              <a:rPr lang="ru-RU" sz="1200" b="0" strike="noStrike" spc="-1" dirty="0">
                <a:latin typeface="Roboto Bold"/>
                <a:ea typeface="Roboto Bold"/>
              </a:rPr>
              <a:t>—</a:t>
            </a:r>
            <a:r>
              <a:rPr lang="ru-RU" sz="1200" b="0" strike="noStrike" spc="-1" dirty="0">
                <a:latin typeface="Roboto"/>
                <a:ea typeface="Roboto"/>
              </a:rPr>
              <a:t> компонент пищи, которая не переваривается пищеварительными ферментами, но перерабатывается полезной микрофлорой кишечника. Источники пищевых волокон — растительная пища: фрукты, овощи, крупы.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</a:pPr>
            <a:r>
              <a:rPr lang="ru-RU" sz="1200" b="0" strike="noStrike" spc="-1" dirty="0">
                <a:latin typeface="Roboto"/>
                <a:ea typeface="Roboto"/>
              </a:rPr>
              <a:t>Полезные свойства клетчатки: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оказывает регулирующее действие на перистальтику кишечника;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является </a:t>
            </a:r>
            <a:r>
              <a:rPr lang="ru-RU" sz="1200" b="0" strike="noStrike" spc="-1" dirty="0" smtClean="0">
                <a:latin typeface="Roboto"/>
                <a:ea typeface="Roboto"/>
              </a:rPr>
              <a:t>«едой» </a:t>
            </a:r>
            <a:r>
              <a:rPr lang="ru-RU" sz="1200" b="0" strike="noStrike" spc="-1" dirty="0">
                <a:latin typeface="Roboto"/>
                <a:ea typeface="Roboto"/>
              </a:rPr>
              <a:t>для полезных бактерий кишечной микрофлоры;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способствует ускоренному выведению из организма различных чужеродных веществ, а также продуктов неполного переваривания пищи, холестерина;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оказывает нормализующее влияние на моторную функцию желчевыводящих путей, стимулируя процессы выделения желчи;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ru-RU" sz="1200" b="0" strike="noStrike" spc="-1" dirty="0">
                <a:latin typeface="Roboto"/>
                <a:ea typeface="Roboto"/>
              </a:rPr>
              <a:t>помогает контролировать уровень сахара в крови.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64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100" b="0" u="sng" strike="noStrike" spc="-1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https://files.stroyinf.ru/Data2/1/4293846/4293846547.htm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/>
              </a:rPr>
              <a:t>Особенности современного рациона: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Основным </a:t>
            </a:r>
            <a:r>
              <a:rPr lang="ru-RU" sz="1100" b="0" strike="noStrike" spc="-1" dirty="0">
                <a:solidFill>
                  <a:srgbClr val="000000"/>
                </a:solidFill>
                <a:latin typeface="Arial"/>
              </a:rPr>
              <a:t>источником белка является животная пища, вместе с которой в организм поступают гормоны, антибиотики и ряд других веществ, используемых для ускорения роста животных и 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защиты </a:t>
            </a:r>
            <a:r>
              <a:rPr lang="ru-RU" sz="1100" b="0" strike="noStrike" spc="-1" dirty="0">
                <a:solidFill>
                  <a:srgbClr val="000000"/>
                </a:solidFill>
                <a:latin typeface="Arial"/>
              </a:rPr>
              <a:t>от инфекционных заболеваний. Источников растительного белка в рационе немного, поэтому он особенно ценен.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Источником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жира в основном служит животная пища. Растительные масла часто дополнительно обрабатываются (</a:t>
            </a:r>
            <a:r>
              <a:rPr lang="ru-RU" sz="1100" b="0" strike="noStrike" spc="-1" dirty="0" err="1">
                <a:solidFill>
                  <a:srgbClr val="121111"/>
                </a:solidFill>
                <a:latin typeface="Arial"/>
              </a:rPr>
              <a:t>гидрогенизируются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), превращаясь в твердые жиры (маргарин), малополезные для организма. Полезные ненасыщенные жиры присутствуют в необработанных растительных маслах и рыбе, которых крайне мало в современном рационе.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Простые (легкоусвояемые) углеводы ещё называют 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«быстрыми»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за их способность мгновенно повышать уровень сахара в крови. Чтобы переработать большое количество быстрых углеводов, требуется большое количество инсулина. Быстрые углеводы содержатся в мучных изделиях, сладостях. Употребление быстрых углеводов изнашивает поджелудочную железу, поэтому их количество в рационе лучше свести к минимуму. Другое дело — сложные углеводы, которые состоят из сотен различных элементов. Они высвобождают энергию постепенно, обеспечивая длительное насыщение. Таких углеводов в сутки необходимо потреблять не менее 50-55% от общего числа калорий — 3 г на килограмм веса. А если человек занят физическим трудом или активно занимается спортом, то норму потребления углеводов нужно увеличить из расчёта 5-6 г на килограмм веса. Сложные углеводы содержатся в овощах, фруктах, крупах и </a:t>
            </a:r>
            <a:r>
              <a:rPr lang="ru-RU" sz="1100" b="0" strike="noStrike" spc="-1" dirty="0" err="1">
                <a:solidFill>
                  <a:srgbClr val="121111"/>
                </a:solidFill>
                <a:latin typeface="Arial"/>
              </a:rPr>
              <a:t>цельнозерновом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 хлебе. 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Источником </a:t>
            </a:r>
            <a:r>
              <a:rPr lang="ru-RU" sz="1100" b="0" strike="noStrike" spc="-1" dirty="0" err="1">
                <a:solidFill>
                  <a:srgbClr val="121111"/>
                </a:solidFill>
                <a:latin typeface="Arial"/>
              </a:rPr>
              <a:t>пробиотиков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 служат кисломолочные продукты, но, во-первых, во многих из них присутствуют в составе неполезные растительные жиры, поэтому содержание полезных </a:t>
            </a:r>
            <a:r>
              <a:rPr lang="ru-RU" sz="1100" b="0" strike="noStrike" spc="-1" dirty="0" err="1">
                <a:solidFill>
                  <a:srgbClr val="121111"/>
                </a:solidFill>
                <a:latin typeface="Arial"/>
              </a:rPr>
              <a:t>лактобактерий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 в них значительно меньше, чем мы ожидаем. Во-вторых, животные источники одновременно поставляют в наш организм 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+mn-lt"/>
              </a:rPr>
              <a:t>вещества — 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ускорители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роста и антибиотики.</a:t>
            </a:r>
            <a:endParaRPr lang="ru-RU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02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>
                <a:latin typeface="Arial"/>
              </a:rPr>
              <a:t>Технологическая очистка (рафинирование) существенно обедняет «пищевой» состав продуктов. Из продуктов удаляются не только вредные балластные примеси, но также много полезных веществ, особенно </a:t>
            </a:r>
            <a:r>
              <a:rPr lang="ru-RU" sz="1200" b="1" strike="noStrike" spc="-1" dirty="0">
                <a:latin typeface="Arial"/>
              </a:rPr>
              <a:t>минералов, витаминов, аминокислот, клетчатки.</a:t>
            </a:r>
            <a:r>
              <a:rPr lang="ru-RU" sz="1200" b="0" strike="noStrike" spc="-1" dirty="0">
                <a:latin typeface="Arial"/>
              </a:rPr>
              <a:t> Именно эти вещества участвуют в пищеварении и способствуют полноценному усвоению питательных веществ. Результат технологической очистки — малополезные пищевые продукты, такие как шлифованный рис, пшеничные крупы и мука высшего сорта, растительное рафинированное масло.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>
                <a:latin typeface="Arial"/>
              </a:rPr>
              <a:t>В  процессе шлифования (очистки) риса полностью удаляются оболочка зерна и сам рисовый зародыш. Эти «отходы» являются самой богатой</a:t>
            </a:r>
            <a:r>
              <a:rPr lang="ru-RU" sz="1200" b="1" strike="noStrike" spc="-1" dirty="0">
                <a:latin typeface="Arial"/>
              </a:rPr>
              <a:t> витаминами и микроэлементами</a:t>
            </a:r>
            <a:r>
              <a:rPr lang="ru-RU" sz="1200" b="0" strike="noStrike" spc="-1" dirty="0">
                <a:latin typeface="Arial"/>
              </a:rPr>
              <a:t> частью риса. Такой шлифованный рис становится обычным рафинированным крахмалом, а </a:t>
            </a:r>
            <a:r>
              <a:rPr lang="ru-RU" sz="1200" b="0" strike="noStrike" spc="-1" dirty="0" smtClean="0">
                <a:latin typeface="Arial"/>
              </a:rPr>
              <a:t>это пустые </a:t>
            </a:r>
            <a:r>
              <a:rPr lang="ru-RU" sz="1200" b="0" strike="noStrike" spc="-1" dirty="0">
                <a:latin typeface="Arial"/>
              </a:rPr>
              <a:t>углеводы.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>
                <a:latin typeface="Arial"/>
              </a:rPr>
              <a:t>В процессе помола и приготовления муки высшего сорта из </a:t>
            </a:r>
            <a:r>
              <a:rPr lang="ru-RU" sz="1200" b="0" strike="noStrike" spc="-1" dirty="0" err="1">
                <a:latin typeface="Arial"/>
              </a:rPr>
              <a:t>цельнозерновых</a:t>
            </a:r>
            <a:r>
              <a:rPr lang="ru-RU" sz="1200" b="0" strike="noStrike" spc="-1" dirty="0">
                <a:latin typeface="Arial"/>
              </a:rPr>
              <a:t> круп (овсяной, пшеничной, ржаной) практически полностью </a:t>
            </a:r>
            <a:r>
              <a:rPr lang="ru-RU" sz="1200" b="1" strike="noStrike" spc="-1" dirty="0">
                <a:latin typeface="Arial"/>
              </a:rPr>
              <a:t>теряются минералы и витамины</a:t>
            </a:r>
            <a:r>
              <a:rPr lang="ru-RU" sz="1200" b="0" strike="noStrike" spc="-1" dirty="0">
                <a:latin typeface="Arial"/>
              </a:rPr>
              <a:t>, а еще </a:t>
            </a:r>
            <a:r>
              <a:rPr lang="ru-RU" sz="1200" b="1" strike="noStrike" spc="-1" dirty="0">
                <a:latin typeface="Arial"/>
              </a:rPr>
              <a:t>пищевые волокна. </a:t>
            </a:r>
            <a:r>
              <a:rPr lang="ru-RU" sz="1200" b="0" strike="noStrike" spc="-1" dirty="0">
                <a:latin typeface="Arial"/>
              </a:rPr>
              <a:t>В результате очистки злаковых получаются продукты, схожие по качеству и свойствам с рафинированным сахаром: много калорий и мало пищевой ценности. 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>
                <a:latin typeface="Arial"/>
              </a:rPr>
              <a:t>**Диета с высоким содержанием растительных продуктов по сравнению с продуктами животного происхождения позволяет снизить риск смерти от </a:t>
            </a:r>
            <a:r>
              <a:rPr lang="ru-RU" sz="1200" b="0" strike="noStrike" spc="-1" dirty="0" err="1">
                <a:latin typeface="Arial"/>
              </a:rPr>
              <a:t>сердечно-сосудистых</a:t>
            </a:r>
            <a:r>
              <a:rPr lang="ru-RU" sz="1200" b="0" strike="noStrike" spc="-1" dirty="0">
                <a:latin typeface="Arial"/>
              </a:rPr>
              <a:t> заболеваний и инсульта.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>
                <a:latin typeface="Arial"/>
              </a:rPr>
              <a:t>Ученые исследовали питание и образ жизни </a:t>
            </a:r>
            <a:r>
              <a:rPr lang="ru-RU" sz="1200" b="0" strike="noStrike" spc="-1" dirty="0" smtClean="0">
                <a:latin typeface="Arial"/>
              </a:rPr>
              <a:t>451 256 </a:t>
            </a:r>
            <a:r>
              <a:rPr lang="ru-RU" sz="1200" b="0" strike="noStrike" spc="-1" dirty="0">
                <a:latin typeface="Arial"/>
              </a:rPr>
              <a:t>европейцев. Люди, рацион которых состоял на 70% из растительной пищи и на 30% из животной, имели на 20% меньший риск смерти от болезней сердца по сравнению с теми, кто употреблял менее 45% растительных продуктов.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Исследование началось в 1992 году в 10 странах Европы. В нем приняли участие здоровые люди в возрасте от 35 до 70 лет. </a:t>
            </a:r>
            <a:r>
              <a:rPr lang="ru-RU" sz="1200" b="0" u="sng" strike="noStrike" spc="-1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https://www.ncbi.nlm.nih.gov/pubmed/12639222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091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Витамины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неустойчивые соединения, которые легко разрушаются под воздействием различных факторов</a:t>
            </a:r>
            <a:r>
              <a:rPr lang="ru-RU" sz="1200" b="0" strike="noStrike" spc="-1" dirty="0" smtClean="0">
                <a:latin typeface="Arial"/>
              </a:rPr>
              <a:t>. Основные </a:t>
            </a:r>
            <a:r>
              <a:rPr lang="ru-RU" sz="1200" b="0" strike="noStrike" spc="-1" dirty="0">
                <a:latin typeface="Arial"/>
              </a:rPr>
              <a:t>факторы, которые влияют на степень и скорость изменения витаминов,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действие света и кислорода, температура хранения и обработки, реакция среды, взаимодействие витаминов с ионами металлов и др.  Следует отметить, что витамин С — очень нестойкий витамин, пожалуй, самый нестойкий из всех известных витаминов. При хранении плодов, ягод и овощей его количество быстро уменьшается (кроме свежей и квашеной капусты). Уже через 2-3 месяца хранения в большинстве растительных продуктов витамин С наполовину разрушается. </a:t>
            </a:r>
          </a:p>
          <a:p>
            <a:pPr marL="216000" indent="-216000">
              <a:lnSpc>
                <a:spcPct val="115000"/>
              </a:lnSpc>
            </a:pPr>
            <a:r>
              <a:rPr lang="ru-RU" sz="1200" b="0" strike="noStrike" spc="-1" dirty="0">
                <a:latin typeface="Arial"/>
              </a:rPr>
              <a:t>Среди витаминов наибольшей устойчивостью обладают РР, В6, В2, В3 и Н. Высокой чувствительностью к действию света отличаются С, В2 и В9. </a:t>
            </a:r>
            <a:r>
              <a:rPr lang="ru-RU" sz="1200" b="0" strike="noStrike" spc="-1" dirty="0" err="1">
                <a:latin typeface="Arial"/>
              </a:rPr>
              <a:t>Термолабильными</a:t>
            </a:r>
            <a:r>
              <a:rPr lang="ru-RU" sz="1200" b="0" strike="noStrike" spc="-1" dirty="0">
                <a:latin typeface="Arial"/>
              </a:rPr>
              <a:t> (чувствительными к воздействию высоких температур) являются витамины А и С. </a:t>
            </a:r>
          </a:p>
        </p:txBody>
      </p:sp>
    </p:spTree>
    <p:extLst>
      <p:ext uri="{BB962C8B-B14F-4D97-AF65-F5344CB8AC3E}">
        <p14:creationId xmlns:p14="http://schemas.microsoft.com/office/powerpoint/2010/main" val="2097808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</a:pPr>
            <a:r>
              <a:rPr lang="ru-RU" sz="1100" b="1" strike="noStrike" spc="-1" dirty="0">
                <a:latin typeface="Arial"/>
              </a:rPr>
              <a:t>Рациональное питание</a:t>
            </a:r>
            <a:r>
              <a:rPr lang="ru-RU" sz="1100" b="0" strike="noStrike" spc="-1" dirty="0">
                <a:latin typeface="Arial"/>
              </a:rPr>
              <a:t> — физиологически полноценное питание, способствующее сохранению здоровья человека и поддержанию нормальной и устойчивой работы органов и систем организма.</a:t>
            </a:r>
          </a:p>
          <a:p>
            <a:pPr marL="216000" indent="-216000">
              <a:lnSpc>
                <a:spcPct val="100000"/>
              </a:lnSpc>
            </a:pP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Заповеди здорового питания:</a:t>
            </a: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1. </a:t>
            </a:r>
            <a:r>
              <a:rPr lang="ru-RU" sz="1100" b="0" strike="noStrike" spc="-1" dirty="0" smtClean="0">
                <a:latin typeface="Arial"/>
              </a:rPr>
              <a:t>Умеренность.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2. </a:t>
            </a:r>
            <a:r>
              <a:rPr lang="ru-RU" sz="1100" b="0" strike="noStrike" spc="-1" dirty="0" smtClean="0">
                <a:latin typeface="Arial"/>
              </a:rPr>
              <a:t>Разнообразие.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3. </a:t>
            </a:r>
            <a:r>
              <a:rPr lang="ru-RU" sz="1100" b="0" strike="noStrike" spc="-1" dirty="0" smtClean="0">
                <a:latin typeface="Arial"/>
              </a:rPr>
              <a:t>Индивидуальность.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4. Стабильность ритма и режима </a:t>
            </a:r>
            <a:r>
              <a:rPr lang="ru-RU" sz="1100" b="0" strike="noStrike" spc="-1" dirty="0" smtClean="0">
                <a:latin typeface="Arial"/>
              </a:rPr>
              <a:t>питания.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5. Предпочтение </a:t>
            </a:r>
            <a:r>
              <a:rPr lang="ru-RU" sz="1100" b="0" strike="noStrike" spc="-1" dirty="0" smtClean="0">
                <a:latin typeface="Arial"/>
              </a:rPr>
              <a:t>отдается традиционному питанию.</a:t>
            </a:r>
            <a:endParaRPr lang="ru-RU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6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51328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619532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83124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851328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1619532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831240" y="1985400"/>
            <a:ext cx="22721400" cy="253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51328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619532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3124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851328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1619532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831240" y="1985400"/>
            <a:ext cx="22721400" cy="253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243720" tIns="243720" rIns="243720" bIns="243720" anchor="b"/>
          <a:lstStyle/>
          <a:p>
            <a:pPr algn="ctr">
              <a:lnSpc>
                <a:spcPct val="100000"/>
              </a:lnSpc>
            </a:pPr>
            <a:r>
              <a:rPr lang="ru-RU" sz="138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13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 marL="457200" indent="-34272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1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2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3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4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5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23188680" y="12524760"/>
            <a:ext cx="867240" cy="870120"/>
          </a:xfrm>
          <a:prstGeom prst="rect">
            <a:avLst/>
          </a:prstGeom>
        </p:spPr>
        <p:txBody>
          <a:bodyPr lIns="243720" tIns="243720" rIns="243720" bIns="243720" anchor="ctr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1240" y="1186560"/>
            <a:ext cx="22721400" cy="152676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74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7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1240" y="3073320"/>
            <a:ext cx="22721400" cy="911016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 marL="1028880" indent="-914040">
              <a:lnSpc>
                <a:spcPct val="115000"/>
              </a:lnSpc>
              <a:buClr>
                <a:srgbClr val="585858"/>
              </a:buClr>
              <a:buFont typeface="Arial"/>
              <a:buChar char="●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1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1685520" lvl="1" indent="-1088280">
              <a:lnSpc>
                <a:spcPct val="115000"/>
              </a:lnSpc>
              <a:buClr>
                <a:srgbClr val="585858"/>
              </a:buClr>
              <a:buFont typeface="Arial"/>
              <a:buChar char="○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2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2142720" lvl="2" indent="-1088280">
              <a:lnSpc>
                <a:spcPct val="115000"/>
              </a:lnSpc>
              <a:buClr>
                <a:srgbClr val="585858"/>
              </a:buClr>
              <a:buFont typeface="Arial"/>
              <a:buChar char="■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3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2599920" lvl="3" indent="-1088280">
              <a:lnSpc>
                <a:spcPct val="115000"/>
              </a:lnSpc>
              <a:buClr>
                <a:srgbClr val="585858"/>
              </a:buClr>
              <a:buFont typeface="Arial"/>
              <a:buChar char="●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4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3057120" lvl="4" indent="-1088280">
              <a:lnSpc>
                <a:spcPct val="115000"/>
              </a:lnSpc>
              <a:buClr>
                <a:srgbClr val="585858"/>
              </a:buClr>
              <a:buFont typeface="Arial"/>
              <a:buChar char="○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5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23188680" y="12524760"/>
            <a:ext cx="867240" cy="870120"/>
          </a:xfrm>
          <a:prstGeom prst="rect">
            <a:avLst/>
          </a:prstGeom>
        </p:spPr>
        <p:txBody>
          <a:bodyPr lIns="243720" tIns="243720" rIns="243720" bIns="243720" anchor="ctr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1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1104840" y="4128120"/>
            <a:ext cx="867888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144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4400" b="0" strike="noStrike" spc="-1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063080" y="6926040"/>
            <a:ext cx="10308240" cy="2072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FFFFF"/>
                </a:solidFill>
                <a:latin typeface="Arial"/>
                <a:ea typeface="Arial"/>
              </a:rPr>
              <a:t>Обогащение рациона </a:t>
            </a:r>
            <a:endParaRPr lang="ru-RU" sz="6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000" b="1" strike="noStrike" spc="-1">
                <a:solidFill>
                  <a:srgbClr val="FFFFFF"/>
                </a:solidFill>
                <a:latin typeface="Arial"/>
                <a:ea typeface="Arial"/>
              </a:rPr>
              <a:t>природными нутриентами</a:t>
            </a:r>
            <a:endParaRPr lang="ru-RU" sz="6000" b="0" strike="noStrike" spc="-1">
              <a:latin typeface="Arial"/>
            </a:endParaRPr>
          </a:p>
        </p:txBody>
      </p:sp>
      <p:pic>
        <p:nvPicPr>
          <p:cNvPr id="87" name="image2.png"/>
          <p:cNvPicPr/>
          <p:nvPr/>
        </p:nvPicPr>
        <p:blipFill>
          <a:blip r:embed="rId4" cstate="print"/>
          <a:stretch/>
        </p:blipFill>
        <p:spPr>
          <a:xfrm>
            <a:off x="1301040" y="12159720"/>
            <a:ext cx="2459520" cy="435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226" name="image33.jpeg"/>
          <p:cNvPicPr/>
          <p:nvPr/>
        </p:nvPicPr>
        <p:blipFill>
          <a:blip r:embed="rId4" cstate="print"/>
          <a:srcRect l="3444" r="7274" b="9037"/>
          <a:stretch/>
        </p:blipFill>
        <p:spPr>
          <a:xfrm rot="10800000">
            <a:off x="16083720" y="5278320"/>
            <a:ext cx="3316320" cy="3378600"/>
          </a:xfrm>
          <a:prstGeom prst="rect">
            <a:avLst/>
          </a:prstGeom>
          <a:ln w="1260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1261800" y="3691440"/>
            <a:ext cx="22088880" cy="658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299E0E"/>
                </a:solidFill>
                <a:latin typeface="Arial"/>
                <a:ea typeface="Arial"/>
              </a:rPr>
              <a:t>РАЦИОНАЛЬНЫЙ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299E0E"/>
                </a:solidFill>
                <a:latin typeface="Arial"/>
                <a:ea typeface="Arial"/>
              </a:rPr>
              <a:t>ПОДХОД К ПИТАНИЮ: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trike="noStrike" spc="-1">
                <a:solidFill>
                  <a:srgbClr val="535353"/>
                </a:solidFill>
                <a:latin typeface="Arial"/>
                <a:ea typeface="Arial"/>
              </a:rPr>
              <a:t>ВОСПОЛНИТЬ 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trike="noStrike" spc="-1">
                <a:solidFill>
                  <a:srgbClr val="535353"/>
                </a:solidFill>
                <a:latin typeface="Arial"/>
                <a:ea typeface="Arial"/>
              </a:rPr>
              <a:t>НЕДОСТАТОК — 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trike="noStrike" spc="-1">
                <a:solidFill>
                  <a:srgbClr val="535353"/>
                </a:solidFill>
                <a:latin typeface="Arial"/>
                <a:ea typeface="Arial"/>
              </a:rPr>
              <a:t>СКОРРЕКТИРОВАТЬ 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200" b="1" strike="noStrike" spc="-1">
                <a:solidFill>
                  <a:srgbClr val="535353"/>
                </a:solidFill>
                <a:latin typeface="Arial"/>
                <a:ea typeface="Arial"/>
              </a:rPr>
              <a:t>ИЗБЫТОК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 rot="5400000">
            <a:off x="17787600" y="860616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EFEFE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3"/>
          <p:cNvSpPr/>
          <p:nvPr/>
        </p:nvSpPr>
        <p:spPr>
          <a:xfrm rot="5400000">
            <a:off x="12023280" y="517608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EEEEE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4"/>
          <p:cNvSpPr/>
          <p:nvPr/>
        </p:nvSpPr>
        <p:spPr>
          <a:xfrm>
            <a:off x="12156480" y="5768640"/>
            <a:ext cx="3227760" cy="167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585858"/>
                </a:solidFill>
                <a:latin typeface="Arial"/>
                <a:ea typeface="Arial"/>
              </a:rPr>
              <a:t>уменьшить потребление соли и сахара</a:t>
            </a:r>
            <a:endParaRPr lang="ru-RU" sz="2600" b="0" strike="noStrike" spc="-1">
              <a:latin typeface="Arial"/>
            </a:endParaRPr>
          </a:p>
        </p:txBody>
      </p:sp>
      <p:grpSp>
        <p:nvGrpSpPr>
          <p:cNvPr id="231" name="Group 5"/>
          <p:cNvGrpSpPr/>
          <p:nvPr/>
        </p:nvGrpSpPr>
        <p:grpSpPr>
          <a:xfrm>
            <a:off x="17877240" y="1881720"/>
            <a:ext cx="3227760" cy="3440520"/>
            <a:chOff x="17877240" y="1881720"/>
            <a:chExt cx="3227760" cy="3440520"/>
          </a:xfrm>
        </p:grpSpPr>
        <p:sp>
          <p:nvSpPr>
            <p:cNvPr id="232" name="CustomShape 6"/>
            <p:cNvSpPr/>
            <p:nvPr/>
          </p:nvSpPr>
          <p:spPr>
            <a:xfrm rot="5400000">
              <a:off x="17771040" y="2111400"/>
              <a:ext cx="3440520" cy="298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lnTo>
                    <a:pt x="4678" y="0"/>
                  </a:lnTo>
                  <a:lnTo>
                    <a:pt x="16922" y="0"/>
                  </a:lnTo>
                  <a:lnTo>
                    <a:pt x="21600" y="10800"/>
                  </a:lnTo>
                  <a:lnTo>
                    <a:pt x="16922" y="21600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EEEEE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7"/>
            <p:cNvSpPr/>
            <p:nvPr/>
          </p:nvSpPr>
          <p:spPr>
            <a:xfrm>
              <a:off x="17877240" y="2696400"/>
              <a:ext cx="3227760" cy="127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600" b="1" strike="noStrike" spc="-1">
                  <a:solidFill>
                    <a:srgbClr val="585858"/>
                  </a:solidFill>
                  <a:latin typeface="Arial"/>
                  <a:ea typeface="Arial"/>
                </a:rPr>
                <a:t>не переедать</a:t>
              </a:r>
              <a:endParaRPr lang="ru-RU" sz="2600" b="0" strike="noStrike" spc="-1">
                <a:latin typeface="Arial"/>
              </a:endParaRPr>
            </a:p>
          </p:txBody>
        </p:sp>
      </p:grpSp>
      <p:sp>
        <p:nvSpPr>
          <p:cNvPr id="234" name="CustomShape 8"/>
          <p:cNvSpPr/>
          <p:nvPr/>
        </p:nvSpPr>
        <p:spPr>
          <a:xfrm>
            <a:off x="17924040" y="9299520"/>
            <a:ext cx="3227760" cy="1279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соблюдать </a:t>
            </a:r>
            <a:r>
              <a:rPr lang="ru-RU" sz="2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режим </a:t>
            </a:r>
            <a:r>
              <a:rPr lang="ru-RU" sz="26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питания</a:t>
            </a:r>
            <a:endParaRPr lang="ru-RU" sz="2600" b="0" strike="noStrike" spc="-1" dirty="0">
              <a:latin typeface="Arial"/>
            </a:endParaRPr>
          </a:p>
        </p:txBody>
      </p:sp>
      <p:grpSp>
        <p:nvGrpSpPr>
          <p:cNvPr id="235" name="Group 9"/>
          <p:cNvGrpSpPr/>
          <p:nvPr/>
        </p:nvGrpSpPr>
        <p:grpSpPr>
          <a:xfrm>
            <a:off x="14275080" y="8395200"/>
            <a:ext cx="3227760" cy="3440520"/>
            <a:chOff x="14275080" y="8395200"/>
            <a:chExt cx="3227760" cy="3440520"/>
          </a:xfrm>
        </p:grpSpPr>
        <p:sp>
          <p:nvSpPr>
            <p:cNvPr id="236" name="CustomShape 10"/>
            <p:cNvSpPr/>
            <p:nvPr/>
          </p:nvSpPr>
          <p:spPr>
            <a:xfrm rot="5400000">
              <a:off x="14099760" y="8625240"/>
              <a:ext cx="3440520" cy="298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lnTo>
                    <a:pt x="4678" y="0"/>
                  </a:lnTo>
                  <a:lnTo>
                    <a:pt x="16922" y="0"/>
                  </a:lnTo>
                  <a:lnTo>
                    <a:pt x="21600" y="10800"/>
                  </a:lnTo>
                  <a:lnTo>
                    <a:pt x="16922" y="21600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299E0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CustomShape 11"/>
            <p:cNvSpPr/>
            <p:nvPr/>
          </p:nvSpPr>
          <p:spPr>
            <a:xfrm>
              <a:off x="14275080" y="8796960"/>
              <a:ext cx="3227760" cy="2467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2600" b="1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восполнить </a:t>
              </a:r>
              <a:endParaRPr lang="ru-RU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600" b="1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недостаток </a:t>
              </a:r>
              <a:endParaRPr lang="ru-RU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600" b="1" strike="noStrike" spc="-1" dirty="0">
                  <a:solidFill>
                    <a:srgbClr val="FFFFFF"/>
                  </a:solidFill>
                  <a:latin typeface="Arial"/>
                  <a:ea typeface="Arial"/>
                </a:rPr>
                <a:t>витаминов, минералов,</a:t>
              </a:r>
              <a:endParaRPr lang="ru-RU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аминокислот</a:t>
              </a:r>
              <a:endParaRPr lang="ru-RU" sz="2600" b="0" strike="noStrike" spc="-1" dirty="0">
                <a:latin typeface="Arial"/>
              </a:endParaRPr>
            </a:p>
          </p:txBody>
        </p:sp>
      </p:grpSp>
      <p:sp>
        <p:nvSpPr>
          <p:cNvPr id="238" name="CustomShape 12"/>
          <p:cNvSpPr/>
          <p:nvPr/>
        </p:nvSpPr>
        <p:spPr>
          <a:xfrm rot="5400000">
            <a:off x="14116320" y="210960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9EDF4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3"/>
          <p:cNvSpPr/>
          <p:nvPr/>
        </p:nvSpPr>
        <p:spPr>
          <a:xfrm>
            <a:off x="14205960" y="2415240"/>
            <a:ext cx="3227760" cy="2071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FFFFFF"/>
                </a:solidFill>
                <a:latin typeface="Arial"/>
                <a:ea typeface="Arial"/>
              </a:rPr>
              <a:t>обогатить микрофлору кишечника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240" name="CustomShape 14"/>
          <p:cNvSpPr/>
          <p:nvPr/>
        </p:nvSpPr>
        <p:spPr>
          <a:xfrm>
            <a:off x="11118600" y="2803320"/>
            <a:ext cx="3210840" cy="1461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r">
              <a:lnSpc>
                <a:spcPct val="100000"/>
              </a:lnSpc>
            </a:pPr>
            <a:r>
              <a:rPr lang="ru-RU" sz="3200" b="1" strike="noStrike" spc="-1">
                <a:solidFill>
                  <a:srgbClr val="6DD510"/>
                </a:solidFill>
                <a:latin typeface="Arial"/>
                <a:ea typeface="Arial"/>
              </a:rPr>
              <a:t>пробиотики+</a:t>
            </a:r>
            <a:endParaRPr lang="ru-RU" sz="32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3200" b="1" strike="noStrike" spc="-1">
                <a:solidFill>
                  <a:srgbClr val="6DD510"/>
                </a:solidFill>
                <a:latin typeface="Arial"/>
                <a:ea typeface="Arial"/>
              </a:rPr>
              <a:t>клетчатка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1" name="CustomShape 15"/>
          <p:cNvSpPr/>
          <p:nvPr/>
        </p:nvSpPr>
        <p:spPr>
          <a:xfrm rot="5400000">
            <a:off x="19844640" y="517608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0070C0">
              <a:alpha val="90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16"/>
          <p:cNvSpPr/>
          <p:nvPr/>
        </p:nvSpPr>
        <p:spPr>
          <a:xfrm>
            <a:off x="20496960" y="5742360"/>
            <a:ext cx="2229120" cy="167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600" b="1" strike="noStrike" spc="-1">
                <a:solidFill>
                  <a:srgbClr val="FFFFFF"/>
                </a:solidFill>
                <a:latin typeface="Arial"/>
                <a:ea typeface="Arial"/>
              </a:rPr>
              <a:t>наладить питьевой режим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243" name="CustomShape 17"/>
          <p:cNvSpPr/>
          <p:nvPr/>
        </p:nvSpPr>
        <p:spPr>
          <a:xfrm>
            <a:off x="21327840" y="3702240"/>
            <a:ext cx="3026160" cy="1461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70C0"/>
                </a:solidFill>
                <a:latin typeface="Arial"/>
                <a:ea typeface="Arial"/>
              </a:rPr>
              <a:t>вода+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70C0"/>
                </a:solidFill>
                <a:latin typeface="Arial"/>
                <a:ea typeface="Arial"/>
              </a:rPr>
              <a:t>минералы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44" name="CustomShape 18"/>
          <p:cNvSpPr/>
          <p:nvPr/>
        </p:nvSpPr>
        <p:spPr>
          <a:xfrm>
            <a:off x="9781560" y="9071640"/>
            <a:ext cx="454752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r">
              <a:lnSpc>
                <a:spcPct val="100000"/>
              </a:lnSpc>
            </a:pPr>
            <a:r>
              <a:rPr lang="ru-RU" sz="3200" b="1" strike="noStrike" spc="-1">
                <a:solidFill>
                  <a:srgbClr val="299E0E"/>
                </a:solidFill>
                <a:latin typeface="Arial"/>
                <a:ea typeface="Arial"/>
              </a:rPr>
              <a:t>витамины + минералы + аминокислоты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34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804600" y="425160"/>
            <a:ext cx="11418120" cy="7313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ОБОГАЩЕНИЕ РАЦИОНА ЦЕННЫМИ НУТРИЕНТАМИ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804600" y="3716280"/>
            <a:ext cx="974592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FFFFFF"/>
                </a:solidFill>
                <a:latin typeface="Arial"/>
                <a:ea typeface="Arial"/>
              </a:rPr>
              <a:t>Nutripack — нутриенты, подаренные самой природой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422280" y="5980680"/>
            <a:ext cx="10510920" cy="5607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ru-RU" sz="4200" b="0" strike="noStrike" spc="-1">
                <a:solidFill>
                  <a:srgbClr val="FFFFFF"/>
                </a:solidFill>
                <a:latin typeface="Arial"/>
                <a:ea typeface="Arial"/>
              </a:rPr>
              <a:t>Источник дефицитных нутриентов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>
              <a:latin typeface="Arial"/>
            </a:endParaRPr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ru-RU" sz="4200" b="0" strike="noStrike" spc="-1">
                <a:solidFill>
                  <a:srgbClr val="FFFFFF"/>
                </a:solidFill>
                <a:latin typeface="Arial"/>
                <a:ea typeface="Arial"/>
              </a:rPr>
              <a:t>Комплексная поддержка всего организма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>
              <a:latin typeface="Arial"/>
            </a:endParaRPr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ru-RU" sz="4200" b="0" strike="noStrike" spc="-1">
                <a:solidFill>
                  <a:srgbClr val="FFFFFF"/>
                </a:solidFill>
                <a:latin typeface="Arial"/>
                <a:ea typeface="Arial"/>
              </a:rPr>
              <a:t>Умный подход к правильному питанию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0" strike="noStrike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3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3911400" y="9563760"/>
            <a:ext cx="454212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30 дней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3911400" y="4575960"/>
            <a:ext cx="7999560" cy="368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309C1F"/>
                </a:solidFill>
                <a:latin typeface="Arial"/>
                <a:ea typeface="Arial"/>
              </a:rPr>
              <a:t>6 продуктов:</a:t>
            </a: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 Корал Люцерна, Премиум Спирулина, Корал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Лецитин, Омега 3/60,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Би-Курунга, Корал-Майн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5822360" y="4563360"/>
            <a:ext cx="7952040" cy="368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309C1F"/>
                </a:solidFill>
                <a:latin typeface="Arial"/>
                <a:ea typeface="Arial"/>
              </a:rPr>
              <a:t>природные нутриенты:</a:t>
            </a: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 фитонутриенты, фосфолипиды, ПНЖК омега-3, пробиотики, минералы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15854040" y="9258840"/>
            <a:ext cx="5806800" cy="1767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четкая схема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35353"/>
                </a:solidFill>
                <a:latin typeface="Arial"/>
                <a:ea typeface="Arial"/>
              </a:rPr>
              <a:t>приема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88800" y="1248840"/>
            <a:ext cx="2214360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299E0E"/>
                </a:solidFill>
                <a:latin typeface="Arial"/>
                <a:ea typeface="Arial"/>
              </a:rPr>
              <a:t>NUTRIPACK</a:t>
            </a:r>
            <a:r>
              <a:rPr lang="ru-RU" sz="6400" b="1" strike="noStrike" spc="-1">
                <a:solidFill>
                  <a:srgbClr val="585858"/>
                </a:solidFill>
                <a:latin typeface="Arial"/>
                <a:ea typeface="Arial"/>
              </a:rPr>
              <a:t>: ПОЛЬЗА НУТРИЕНТОВ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585858"/>
                </a:solidFill>
                <a:latin typeface="Arial"/>
                <a:ea typeface="Arial"/>
              </a:rPr>
              <a:t>В ОДНОЙ КОРОБКЕ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255" name="image35.png"/>
          <p:cNvPicPr/>
          <p:nvPr/>
        </p:nvPicPr>
        <p:blipFill>
          <a:blip r:embed="rId3" cstate="print"/>
          <a:stretch/>
        </p:blipFill>
        <p:spPr>
          <a:xfrm>
            <a:off x="13269960" y="4770000"/>
            <a:ext cx="2298240" cy="2094840"/>
          </a:xfrm>
          <a:prstGeom prst="rect">
            <a:avLst/>
          </a:prstGeom>
          <a:ln w="12600">
            <a:noFill/>
          </a:ln>
        </p:spPr>
      </p:pic>
      <p:pic>
        <p:nvPicPr>
          <p:cNvPr id="256" name="image36.png"/>
          <p:cNvPicPr/>
          <p:nvPr/>
        </p:nvPicPr>
        <p:blipFill>
          <a:blip r:embed="rId4" cstate="print"/>
          <a:stretch/>
        </p:blipFill>
        <p:spPr>
          <a:xfrm>
            <a:off x="1427040" y="4663440"/>
            <a:ext cx="2139480" cy="2094840"/>
          </a:xfrm>
          <a:prstGeom prst="rect">
            <a:avLst/>
          </a:prstGeom>
          <a:ln w="12600">
            <a:noFill/>
          </a:ln>
        </p:spPr>
      </p:pic>
      <p:pic>
        <p:nvPicPr>
          <p:cNvPr id="257" name="image37.png"/>
          <p:cNvPicPr/>
          <p:nvPr/>
        </p:nvPicPr>
        <p:blipFill>
          <a:blip r:embed="rId5" cstate="print"/>
          <a:stretch/>
        </p:blipFill>
        <p:spPr>
          <a:xfrm>
            <a:off x="1427040" y="9430560"/>
            <a:ext cx="2139480" cy="2054160"/>
          </a:xfrm>
          <a:prstGeom prst="rect">
            <a:avLst/>
          </a:prstGeom>
          <a:ln w="12600">
            <a:noFill/>
          </a:ln>
        </p:spPr>
      </p:pic>
      <p:pic>
        <p:nvPicPr>
          <p:cNvPr id="258" name="image38.png"/>
          <p:cNvPicPr/>
          <p:nvPr/>
        </p:nvPicPr>
        <p:blipFill>
          <a:blip r:embed="rId6" cstate="print"/>
          <a:stretch/>
        </p:blipFill>
        <p:spPr>
          <a:xfrm>
            <a:off x="13413960" y="9255600"/>
            <a:ext cx="2010600" cy="20541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5.png"/>
          <p:cNvPicPr/>
          <p:nvPr/>
        </p:nvPicPr>
        <p:blipFill>
          <a:blip r:embed="rId2" cstate="print"/>
          <a:stretch/>
        </p:blipFill>
        <p:spPr>
          <a:xfrm>
            <a:off x="4320" y="3600"/>
            <a:ext cx="24383520" cy="13708440"/>
          </a:xfrm>
          <a:prstGeom prst="rect">
            <a:avLst/>
          </a:prstGeom>
          <a:ln w="12600">
            <a:noFill/>
          </a:ln>
        </p:spPr>
      </p:pic>
      <p:grpSp>
        <p:nvGrpSpPr>
          <p:cNvPr id="260" name="Group 1"/>
          <p:cNvGrpSpPr/>
          <p:nvPr/>
        </p:nvGrpSpPr>
        <p:grpSpPr>
          <a:xfrm>
            <a:off x="4661640" y="4429440"/>
            <a:ext cx="5803200" cy="3099240"/>
            <a:chOff x="4661640" y="4429440"/>
            <a:chExt cx="5803200" cy="3099240"/>
          </a:xfrm>
        </p:grpSpPr>
        <p:sp>
          <p:nvSpPr>
            <p:cNvPr id="261" name="CustomShape 2"/>
            <p:cNvSpPr/>
            <p:nvPr/>
          </p:nvSpPr>
          <p:spPr>
            <a:xfrm>
              <a:off x="4661640" y="5121360"/>
              <a:ext cx="580320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585858"/>
                  </a:solidFill>
                  <a:latin typeface="Arial"/>
                  <a:ea typeface="Arial"/>
                </a:rPr>
                <a:t>для восполнения недостатка витаминов</a:t>
              </a:r>
              <a:endParaRPr lang="ru-RU" sz="4200" b="0" strike="noStrike" spc="-1">
                <a:latin typeface="Arial"/>
              </a:endParaRPr>
            </a:p>
          </p:txBody>
        </p:sp>
        <p:sp>
          <p:nvSpPr>
            <p:cNvPr id="262" name="CustomShape 3"/>
            <p:cNvSpPr/>
            <p:nvPr/>
          </p:nvSpPr>
          <p:spPr>
            <a:xfrm>
              <a:off x="4667760" y="4429440"/>
              <a:ext cx="5441400" cy="112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309C1F"/>
                  </a:solidFill>
                  <a:latin typeface="Arial"/>
                  <a:ea typeface="Arial"/>
                </a:rPr>
                <a:t>ФИТОНУТРИЕНТЫ</a:t>
              </a:r>
              <a:endParaRPr lang="ru-RU" sz="4200" b="0" strike="noStrike" spc="-1">
                <a:latin typeface="Arial"/>
              </a:endParaRPr>
            </a:p>
          </p:txBody>
        </p:sp>
      </p:grpSp>
      <p:grpSp>
        <p:nvGrpSpPr>
          <p:cNvPr id="263" name="Group 4"/>
          <p:cNvGrpSpPr/>
          <p:nvPr/>
        </p:nvGrpSpPr>
        <p:grpSpPr>
          <a:xfrm>
            <a:off x="4676040" y="8637120"/>
            <a:ext cx="6019560" cy="3122280"/>
            <a:chOff x="4676040" y="8637120"/>
            <a:chExt cx="6019560" cy="3122280"/>
          </a:xfrm>
        </p:grpSpPr>
        <p:sp>
          <p:nvSpPr>
            <p:cNvPr id="264" name="CustomShape 5"/>
            <p:cNvSpPr/>
            <p:nvPr/>
          </p:nvSpPr>
          <p:spPr>
            <a:xfrm>
              <a:off x="4676040" y="9352080"/>
              <a:ext cx="494496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585858"/>
                  </a:solidFill>
                  <a:latin typeface="Arial"/>
                  <a:ea typeface="Arial"/>
                </a:rPr>
                <a:t>для регуляции водно-солевого баланса</a:t>
              </a:r>
              <a:endParaRPr lang="ru-RU" sz="4200" b="0" strike="noStrike" spc="-1">
                <a:latin typeface="Arial"/>
              </a:endParaRPr>
            </a:p>
          </p:txBody>
        </p:sp>
        <p:sp>
          <p:nvSpPr>
            <p:cNvPr id="265" name="CustomShape 6"/>
            <p:cNvSpPr/>
            <p:nvPr/>
          </p:nvSpPr>
          <p:spPr>
            <a:xfrm>
              <a:off x="4677840" y="8637120"/>
              <a:ext cx="6017760" cy="112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309C1F"/>
                  </a:solidFill>
                  <a:latin typeface="Arial"/>
                  <a:ea typeface="Arial"/>
                </a:rPr>
                <a:t>МИНЕРАЛЫ</a:t>
              </a:r>
              <a:endParaRPr lang="ru-RU" sz="4200" b="0" strike="noStrike" spc="-1">
                <a:latin typeface="Arial"/>
              </a:endParaRPr>
            </a:p>
          </p:txBody>
        </p:sp>
      </p:grpSp>
      <p:grpSp>
        <p:nvGrpSpPr>
          <p:cNvPr id="266" name="Group 7"/>
          <p:cNvGrpSpPr/>
          <p:nvPr/>
        </p:nvGrpSpPr>
        <p:grpSpPr>
          <a:xfrm>
            <a:off x="14607720" y="4420440"/>
            <a:ext cx="5897880" cy="3729960"/>
            <a:chOff x="14607720" y="4420440"/>
            <a:chExt cx="5897880" cy="3729960"/>
          </a:xfrm>
        </p:grpSpPr>
        <p:sp>
          <p:nvSpPr>
            <p:cNvPr id="267" name="CustomShape 8"/>
            <p:cNvSpPr/>
            <p:nvPr/>
          </p:nvSpPr>
          <p:spPr>
            <a:xfrm>
              <a:off x="14616720" y="5743080"/>
              <a:ext cx="544140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585858"/>
                  </a:solidFill>
                  <a:latin typeface="Arial"/>
                  <a:ea typeface="Arial"/>
                </a:rPr>
                <a:t>для улучшения микрофлоры кишечника</a:t>
              </a:r>
              <a:endParaRPr lang="ru-RU" sz="4200" b="0" strike="noStrike" spc="-1">
                <a:latin typeface="Arial"/>
              </a:endParaRPr>
            </a:p>
          </p:txBody>
        </p:sp>
        <p:sp>
          <p:nvSpPr>
            <p:cNvPr id="268" name="CustomShape 9"/>
            <p:cNvSpPr/>
            <p:nvPr/>
          </p:nvSpPr>
          <p:spPr>
            <a:xfrm>
              <a:off x="14607720" y="4420440"/>
              <a:ext cx="589788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309C1F"/>
                  </a:solidFill>
                  <a:latin typeface="Arial"/>
                  <a:ea typeface="Arial"/>
                </a:rPr>
                <a:t>ПРОБИОТИКИ </a:t>
              </a:r>
              <a:endParaRPr lang="ru-RU" sz="4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309C1F"/>
                  </a:solidFill>
                  <a:latin typeface="Arial"/>
                  <a:ea typeface="Arial"/>
                </a:rPr>
                <a:t>И КЛЕТЧАТКА</a:t>
              </a:r>
              <a:endParaRPr lang="ru-RU" sz="4200" b="0" strike="noStrike" spc="-1">
                <a:latin typeface="Arial"/>
              </a:endParaRPr>
            </a:p>
          </p:txBody>
        </p:sp>
      </p:grpSp>
      <p:grpSp>
        <p:nvGrpSpPr>
          <p:cNvPr id="269" name="Group 10"/>
          <p:cNvGrpSpPr/>
          <p:nvPr/>
        </p:nvGrpSpPr>
        <p:grpSpPr>
          <a:xfrm>
            <a:off x="14593680" y="8638920"/>
            <a:ext cx="7898760" cy="3091320"/>
            <a:chOff x="14593680" y="8638920"/>
            <a:chExt cx="7898760" cy="3091320"/>
          </a:xfrm>
        </p:grpSpPr>
        <p:sp>
          <p:nvSpPr>
            <p:cNvPr id="270" name="CustomShape 11"/>
            <p:cNvSpPr/>
            <p:nvPr/>
          </p:nvSpPr>
          <p:spPr>
            <a:xfrm>
              <a:off x="14601240" y="9963000"/>
              <a:ext cx="789120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585858"/>
                  </a:solidFill>
                  <a:latin typeface="Arial"/>
                  <a:ea typeface="Arial"/>
                </a:rPr>
                <a:t>для укрепления </a:t>
              </a:r>
              <a:endParaRPr lang="ru-RU" sz="4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585858"/>
                  </a:solidFill>
                  <a:latin typeface="Arial"/>
                  <a:ea typeface="Arial"/>
                </a:rPr>
                <a:t>защитных сил организма</a:t>
              </a:r>
              <a:endParaRPr lang="ru-RU" sz="4200" b="0" strike="noStrike" spc="-1">
                <a:latin typeface="Arial"/>
              </a:endParaRPr>
            </a:p>
          </p:txBody>
        </p:sp>
        <p:sp>
          <p:nvSpPr>
            <p:cNvPr id="271" name="CustomShape 12"/>
            <p:cNvSpPr/>
            <p:nvPr/>
          </p:nvSpPr>
          <p:spPr>
            <a:xfrm>
              <a:off x="14593680" y="8638920"/>
              <a:ext cx="574776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309C1F"/>
                  </a:solidFill>
                  <a:latin typeface="Arial"/>
                  <a:ea typeface="Arial"/>
                </a:rPr>
                <a:t>ФОСФОЛИПИДЫ </a:t>
              </a:r>
              <a:endParaRPr lang="ru-RU" sz="4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4200" b="1" strike="noStrike" spc="-1">
                  <a:solidFill>
                    <a:srgbClr val="309C1F"/>
                  </a:solidFill>
                  <a:latin typeface="Arial"/>
                  <a:ea typeface="Arial"/>
                </a:rPr>
                <a:t>И ПНЖК</a:t>
              </a:r>
              <a:endParaRPr lang="ru-RU" sz="4200" b="0" strike="noStrike" spc="-1">
                <a:latin typeface="Arial"/>
              </a:endParaRPr>
            </a:p>
          </p:txBody>
        </p:sp>
      </p:grpSp>
      <p:sp>
        <p:nvSpPr>
          <p:cNvPr id="272" name="CustomShape 13"/>
          <p:cNvSpPr/>
          <p:nvPr/>
        </p:nvSpPr>
        <p:spPr>
          <a:xfrm>
            <a:off x="1276920" y="1288440"/>
            <a:ext cx="1796940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299E0E"/>
                </a:solidFill>
                <a:latin typeface="Arial"/>
                <a:ea typeface="Arial"/>
              </a:rPr>
              <a:t>NUTRIPACK </a:t>
            </a:r>
            <a:r>
              <a:rPr lang="ru-RU" sz="6400" b="1" strike="noStrike" spc="-1">
                <a:solidFill>
                  <a:srgbClr val="585858"/>
                </a:solidFill>
                <a:latin typeface="Arial"/>
                <a:ea typeface="Arial"/>
              </a:rPr>
              <a:t>— КОМПЛЕКСНОЕ ДЕЙСТВИЕ КОМПОНЕНТОВ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273" name="image39.png"/>
          <p:cNvPicPr/>
          <p:nvPr/>
        </p:nvPicPr>
        <p:blipFill>
          <a:blip r:embed="rId3" cstate="print"/>
          <a:stretch/>
        </p:blipFill>
        <p:spPr>
          <a:xfrm>
            <a:off x="12632040" y="8833680"/>
            <a:ext cx="1698120" cy="1904760"/>
          </a:xfrm>
          <a:prstGeom prst="rect">
            <a:avLst/>
          </a:prstGeom>
          <a:ln w="12600">
            <a:noFill/>
          </a:ln>
        </p:spPr>
      </p:pic>
      <p:pic>
        <p:nvPicPr>
          <p:cNvPr id="274" name="image40.png"/>
          <p:cNvPicPr/>
          <p:nvPr/>
        </p:nvPicPr>
        <p:blipFill>
          <a:blip r:embed="rId4" cstate="print"/>
          <a:stretch/>
        </p:blipFill>
        <p:spPr>
          <a:xfrm>
            <a:off x="12749400" y="4465080"/>
            <a:ext cx="1463400" cy="1904760"/>
          </a:xfrm>
          <a:prstGeom prst="rect">
            <a:avLst/>
          </a:prstGeom>
          <a:ln w="12600">
            <a:noFill/>
          </a:ln>
        </p:spPr>
      </p:pic>
      <p:pic>
        <p:nvPicPr>
          <p:cNvPr id="275" name="image41.png"/>
          <p:cNvPicPr/>
          <p:nvPr/>
        </p:nvPicPr>
        <p:blipFill>
          <a:blip r:embed="rId5" cstate="print"/>
          <a:stretch/>
        </p:blipFill>
        <p:spPr>
          <a:xfrm>
            <a:off x="2833920" y="8757720"/>
            <a:ext cx="1396800" cy="2055960"/>
          </a:xfrm>
          <a:prstGeom prst="rect">
            <a:avLst/>
          </a:prstGeom>
          <a:ln w="12600">
            <a:noFill/>
          </a:ln>
        </p:spPr>
      </p:pic>
      <p:pic>
        <p:nvPicPr>
          <p:cNvPr id="276" name="image42.png"/>
          <p:cNvPicPr/>
          <p:nvPr/>
        </p:nvPicPr>
        <p:blipFill>
          <a:blip r:embed="rId6" cstate="print"/>
          <a:stretch/>
        </p:blipFill>
        <p:spPr>
          <a:xfrm>
            <a:off x="2580120" y="4487400"/>
            <a:ext cx="1904760" cy="18597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827640" y="608400"/>
            <a:ext cx="11364120" cy="286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trike="noStrike" spc="-1">
                <a:solidFill>
                  <a:srgbClr val="299E0E"/>
                </a:solidFill>
                <a:latin typeface="Arial"/>
                <a:ea typeface="Arial"/>
              </a:rPr>
              <a:t>КОРАЛ ЛЮЦЕРНА — ИСТОЧНИК КЛЕТЧАТКИ, ВИТАМИНОВ И МИНЕРАЛОВ</a:t>
            </a:r>
            <a:endParaRPr lang="ru-RU" sz="5200" b="0" strike="noStrike" spc="-1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776520" y="4431600"/>
            <a:ext cx="1022220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В составе витамины A, E, K, D, B1, B2, B12, все незаменимые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аминокислоты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Контролирует уровень сахара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 и  «плохого» </a:t>
            </a: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холестерина в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крови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Улучшает обмен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веществ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Повышает работоспособность 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280" name="image43.png"/>
          <p:cNvPicPr/>
          <p:nvPr/>
        </p:nvPicPr>
        <p:blipFill>
          <a:blip r:embed="rId3" cstate="print"/>
          <a:stretch/>
        </p:blipFill>
        <p:spPr>
          <a:xfrm>
            <a:off x="15618240" y="3018960"/>
            <a:ext cx="5913720" cy="76773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2"/>
          <p:cNvSpPr/>
          <p:nvPr/>
        </p:nvSpPr>
        <p:spPr>
          <a:xfrm>
            <a:off x="712800" y="4759200"/>
            <a:ext cx="1069812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Источник легкого в усвоении растительного белка, редкого антиоксиданта </a:t>
            </a:r>
            <a:r>
              <a:rPr lang="ru-RU" sz="3600" b="0" strike="noStrike" spc="-1" dirty="0" err="1">
                <a:solidFill>
                  <a:srgbClr val="585858"/>
                </a:solidFill>
                <a:latin typeface="Montserrat Bold"/>
                <a:ea typeface="Montserrat Bold"/>
              </a:rPr>
              <a:t>фикоцианина</a:t>
            </a: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 и хлорофилла.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Способствует насыщению организма кислородом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.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Укрепляет клеточные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мембраны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796680" y="577440"/>
            <a:ext cx="11024280" cy="365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5200" b="1" strike="noStrike" spc="-1">
                <a:solidFill>
                  <a:srgbClr val="299E0E"/>
                </a:solidFill>
                <a:latin typeface="Arial"/>
                <a:ea typeface="Arial"/>
              </a:rPr>
              <a:t>ПРЕМИУМ СПИРУЛИНА — ИСТОЧНИК РЕДКОГО АНТИОКСИДАНТА И РАСТИТЕЛЬНОГО БЕЛКА</a:t>
            </a:r>
            <a:endParaRPr lang="ru-RU" sz="520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11" y="2785730"/>
            <a:ext cx="4358499" cy="8146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image45.png"/>
          <p:cNvPicPr/>
          <p:nvPr/>
        </p:nvPicPr>
        <p:blipFill>
          <a:blip r:embed="rId3" cstate="print"/>
          <a:stretch/>
        </p:blipFill>
        <p:spPr>
          <a:xfrm>
            <a:off x="16355880" y="2799360"/>
            <a:ext cx="4478400" cy="8070840"/>
          </a:xfrm>
          <a:prstGeom prst="rect">
            <a:avLst/>
          </a:prstGeom>
          <a:ln w="12600">
            <a:noFill/>
          </a:ln>
        </p:spPr>
      </p:pic>
      <p:sp>
        <p:nvSpPr>
          <p:cNvPr id="287" name="CustomShape 2"/>
          <p:cNvSpPr/>
          <p:nvPr/>
        </p:nvSpPr>
        <p:spPr>
          <a:xfrm>
            <a:off x="796680" y="639360"/>
            <a:ext cx="1102428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299E0E"/>
                </a:solidFill>
                <a:latin typeface="Arial"/>
                <a:ea typeface="Arial"/>
              </a:rPr>
              <a:t>БИ-КУРУНГА — СИМБИОЗ “УМНЫХ” ПРОБИОТИКОВ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664200" y="3845160"/>
            <a:ext cx="9744480" cy="7071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Сбалансированный источник </a:t>
            </a:r>
            <a:r>
              <a:rPr lang="ru-RU" sz="3600" b="0" strike="noStrike" spc="-1" dirty="0" err="1" smtClean="0">
                <a:solidFill>
                  <a:srgbClr val="585858"/>
                </a:solidFill>
                <a:latin typeface="Montserrat Bold"/>
                <a:ea typeface="Montserrat Bold"/>
              </a:rPr>
              <a:t>лактобактерий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Защищает кишечник от патогенных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бактерий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Восстанавливает комфортное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пищеварение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Улучшает состояние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кожи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Укрепляет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иммунитет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image46.png"/>
          <p:cNvPicPr/>
          <p:nvPr/>
        </p:nvPicPr>
        <p:blipFill>
          <a:blip r:embed="rId3" cstate="print"/>
          <a:stretch/>
        </p:blipFill>
        <p:spPr>
          <a:xfrm>
            <a:off x="15250320" y="2772000"/>
            <a:ext cx="6637320" cy="8616960"/>
          </a:xfrm>
          <a:prstGeom prst="rect">
            <a:avLst/>
          </a:prstGeom>
          <a:ln w="12600">
            <a:noFill/>
          </a:ln>
        </p:spPr>
      </p:pic>
      <p:sp>
        <p:nvSpPr>
          <p:cNvPr id="291" name="CustomShape 2"/>
          <p:cNvSpPr/>
          <p:nvPr/>
        </p:nvSpPr>
        <p:spPr>
          <a:xfrm>
            <a:off x="796680" y="639360"/>
            <a:ext cx="110242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299E0E"/>
                </a:solidFill>
                <a:latin typeface="Arial"/>
                <a:ea typeface="Arial"/>
              </a:rPr>
              <a:t>КОРАЛ ЛЕЦИТИН — ИСТОЧНИК «СТРОИТЕЛЬНОГО» МАТЕРИАЛА ДЛЯ КЛЕТОК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617400" y="3876120"/>
            <a:ext cx="943704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Содержит фосфолипиды — главный строительный материал клеточных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мембран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Улучшает память, укрепляет нервную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систему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Необходим для нормальной работы печени и головного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мозга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image47.png"/>
          <p:cNvPicPr/>
          <p:nvPr/>
        </p:nvPicPr>
        <p:blipFill>
          <a:blip r:embed="rId3" cstate="print"/>
          <a:stretch/>
        </p:blipFill>
        <p:spPr>
          <a:xfrm>
            <a:off x="15089760" y="2269080"/>
            <a:ext cx="7055280" cy="9159840"/>
          </a:xfrm>
          <a:prstGeom prst="rect">
            <a:avLst/>
          </a:prstGeom>
          <a:ln w="12600"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796680" y="639360"/>
            <a:ext cx="110242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299E0E"/>
                </a:solidFill>
                <a:latin typeface="Arial"/>
                <a:ea typeface="Arial"/>
              </a:rPr>
              <a:t>ОМЕГА 3/60 — ИСТОЧНИК НЕЗАМЕНИМЫХ ЖИРНЫХ КИСЛОТ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828000" y="3876120"/>
            <a:ext cx="9311760" cy="652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Незаменимый нутриент, которого очень мало в современном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рационе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Снижает риск развития </a:t>
            </a:r>
            <a:r>
              <a:rPr lang="ru-RU" sz="3600" b="0" strike="noStrike" spc="-1" dirty="0" err="1">
                <a:solidFill>
                  <a:srgbClr val="585858"/>
                </a:solidFill>
                <a:latin typeface="Montserrat Bold"/>
                <a:ea typeface="Montserrat Bold"/>
              </a:rPr>
              <a:t>сердечно-сосудистых</a:t>
            </a: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заболеваний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Поддерживает когнитивные функции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мозга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Поддерживает здоровье кожи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 и волос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2"/>
          <p:cNvSpPr/>
          <p:nvPr/>
        </p:nvSpPr>
        <p:spPr>
          <a:xfrm>
            <a:off x="650160" y="4462560"/>
            <a:ext cx="10226880" cy="487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Обогащает воду природными минералами: </a:t>
            </a:r>
            <a:r>
              <a:rPr lang="ru-RU" sz="3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кальцием, магнием, </a:t>
            </a:r>
            <a:r>
              <a:rPr lang="ru-RU" sz="3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калием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Регулирует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минеральный  баланс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 в организме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Улучшает вкусовые качества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воды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299" name="image48.png"/>
          <p:cNvPicPr/>
          <p:nvPr/>
        </p:nvPicPr>
        <p:blipFill>
          <a:blip r:embed="rId3" cstate="print"/>
          <a:stretch/>
        </p:blipFill>
        <p:spPr>
          <a:xfrm>
            <a:off x="15738120" y="3444120"/>
            <a:ext cx="5755680" cy="7318080"/>
          </a:xfrm>
          <a:prstGeom prst="rect">
            <a:avLst/>
          </a:prstGeom>
          <a:ln w="12600">
            <a:noFill/>
          </a:ln>
        </p:spPr>
      </p:pic>
      <p:sp>
        <p:nvSpPr>
          <p:cNvPr id="300" name="CustomShape 3"/>
          <p:cNvSpPr/>
          <p:nvPr/>
        </p:nvSpPr>
        <p:spPr>
          <a:xfrm>
            <a:off x="766080" y="639360"/>
            <a:ext cx="114256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299E0E"/>
                </a:solidFill>
                <a:latin typeface="Arial"/>
                <a:ea typeface="Arial"/>
              </a:rPr>
              <a:t>КОРАЛ-МАЙН — ИСТОЧНИК ПОЛЕЗНЫХ МИНЕРАЛОВ </a:t>
            </a:r>
            <a:endParaRPr lang="ru-RU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299E0E"/>
                </a:solidFill>
                <a:latin typeface="Arial"/>
                <a:ea typeface="Arial"/>
              </a:rPr>
              <a:t>ИЗ ЯПОНСКОГО МОРЯ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1277640" y="4277880"/>
            <a:ext cx="12421080" cy="536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ДЛЯ ПОЛНОЦЕННОЙ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ЖИЗНИ ЧЕЛОВЕКУ </a:t>
            </a:r>
            <a:r>
              <a:rPr lang="ru-RU" sz="64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НУЖНЫ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РАЗНООБРАЗНЫЕ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ПИТАТЕЛЬНЫЕ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ВЕЩЕСТВА </a:t>
            </a:r>
            <a:endParaRPr lang="ru-RU" sz="6400" b="0" strike="noStrike" spc="-1" dirty="0">
              <a:latin typeface="Arial"/>
            </a:endParaRPr>
          </a:p>
        </p:txBody>
      </p:sp>
      <p:grpSp>
        <p:nvGrpSpPr>
          <p:cNvPr id="90" name="Group 2"/>
          <p:cNvGrpSpPr/>
          <p:nvPr/>
        </p:nvGrpSpPr>
        <p:grpSpPr>
          <a:xfrm>
            <a:off x="12657240" y="1346760"/>
            <a:ext cx="11288880" cy="11540520"/>
            <a:chOff x="12657240" y="1346760"/>
            <a:chExt cx="11288880" cy="11540520"/>
          </a:xfrm>
        </p:grpSpPr>
        <p:pic>
          <p:nvPicPr>
            <p:cNvPr id="91" name="image4.png"/>
            <p:cNvPicPr/>
            <p:nvPr/>
          </p:nvPicPr>
          <p:blipFill>
            <a:blip r:embed="rId4" cstate="print"/>
            <a:stretch/>
          </p:blipFill>
          <p:spPr>
            <a:xfrm>
              <a:off x="13838400" y="2302560"/>
              <a:ext cx="8898840" cy="91105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2" name="CustomShape 3"/>
            <p:cNvSpPr/>
            <p:nvPr/>
          </p:nvSpPr>
          <p:spPr>
            <a:xfrm>
              <a:off x="16706160" y="6068520"/>
              <a:ext cx="3163680" cy="1705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 anchor="ctr"/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(из воды </a:t>
              </a:r>
              <a:endParaRPr lang="ru-RU" sz="4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4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и пищи)</a:t>
              </a:r>
              <a:endParaRPr lang="ru-RU" sz="4000" b="0" strike="noStrike" spc="-1">
                <a:latin typeface="Arial"/>
              </a:endParaRPr>
            </a:p>
          </p:txBody>
        </p:sp>
        <p:sp>
          <p:nvSpPr>
            <p:cNvPr id="93" name="CustomShape 4"/>
            <p:cNvSpPr/>
            <p:nvPr/>
          </p:nvSpPr>
          <p:spPr>
            <a:xfrm>
              <a:off x="16373880" y="1346760"/>
              <a:ext cx="382752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самочувствие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4" name="CustomShape 5"/>
            <p:cNvSpPr/>
            <p:nvPr/>
          </p:nvSpPr>
          <p:spPr>
            <a:xfrm>
              <a:off x="20432520" y="3186000"/>
              <a:ext cx="3513600" cy="1461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когнитивные способности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5" name="CustomShape 6"/>
            <p:cNvSpPr/>
            <p:nvPr/>
          </p:nvSpPr>
          <p:spPr>
            <a:xfrm>
              <a:off x="12657240" y="2746800"/>
              <a:ext cx="3793680" cy="1949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внешность</a:t>
              </a:r>
              <a:endParaRPr lang="ru-RU" sz="3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(кожа, волосы, ногти)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6" name="CustomShape 7"/>
            <p:cNvSpPr/>
            <p:nvPr/>
          </p:nvSpPr>
          <p:spPr>
            <a:xfrm>
              <a:off x="15881400" y="11425320"/>
              <a:ext cx="4834440" cy="1461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продолжительность жизни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7" name="CustomShape 8"/>
            <p:cNvSpPr/>
            <p:nvPr/>
          </p:nvSpPr>
          <p:spPr>
            <a:xfrm>
              <a:off x="12661200" y="9086760"/>
              <a:ext cx="378576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выносливость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8" name="CustomShape 9"/>
            <p:cNvSpPr/>
            <p:nvPr/>
          </p:nvSpPr>
          <p:spPr>
            <a:xfrm>
              <a:off x="20467080" y="9086760"/>
              <a:ext cx="344484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настроение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9" name="CustomShape 10"/>
            <p:cNvSpPr/>
            <p:nvPr/>
          </p:nvSpPr>
          <p:spPr>
            <a:xfrm>
              <a:off x="16971840" y="8424000"/>
              <a:ext cx="2653200" cy="8532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22040" tIns="122040" rIns="122040" bIns="122040"/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вещества</a:t>
              </a:r>
              <a:endParaRPr lang="ru-RU" sz="4000" b="0" strike="noStrike" spc="-1">
                <a:latin typeface="Arial"/>
              </a:endParaRPr>
            </a:p>
          </p:txBody>
        </p:sp>
        <p:sp>
          <p:nvSpPr>
            <p:cNvPr id="100" name="CustomShape 11"/>
            <p:cNvSpPr/>
            <p:nvPr/>
          </p:nvSpPr>
          <p:spPr>
            <a:xfrm>
              <a:off x="15916680" y="4502520"/>
              <a:ext cx="4741920" cy="10965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питательные </a:t>
              </a:r>
              <a:endParaRPr lang="ru-RU" sz="40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0" y="0"/>
            <a:ext cx="24383520" cy="13715640"/>
          </a:xfrm>
          <a:prstGeom prst="rect">
            <a:avLst/>
          </a:prstGeom>
          <a:solidFill>
            <a:srgbClr val="299E0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2" name="image49.png"/>
          <p:cNvPicPr/>
          <p:nvPr/>
        </p:nvPicPr>
        <p:blipFill>
          <a:blip r:embed="rId3" cstate="print"/>
          <a:srcRect t="6909" r="5530" b="6909"/>
          <a:stretch/>
        </p:blipFill>
        <p:spPr>
          <a:xfrm>
            <a:off x="8547480" y="0"/>
            <a:ext cx="15836400" cy="13715640"/>
          </a:xfrm>
          <a:prstGeom prst="rect">
            <a:avLst/>
          </a:prstGeom>
          <a:ln w="12600"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345240" y="8595360"/>
            <a:ext cx="542268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РАЗНООБРАЗИЕ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ПИТАНИЯ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5352120" y="8595360"/>
            <a:ext cx="6635880" cy="1766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СБАЛАНСИРОВАННЫЙ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КОМПЛЕКС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НУТРИЕНТОВ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12370320" y="8632440"/>
            <a:ext cx="5099400" cy="1766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УНИКАЛЬНЫЕ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ПРИРОДНЫЕ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Arial"/>
              </a:rPr>
              <a:t>КОМПОНЕНТЫ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06" name="CustomShape 5"/>
          <p:cNvSpPr/>
          <p:nvPr/>
        </p:nvSpPr>
        <p:spPr>
          <a:xfrm>
            <a:off x="4824000" y="757800"/>
            <a:ext cx="14855760" cy="584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160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6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FFFFFF"/>
                </a:solidFill>
                <a:latin typeface="Arial"/>
                <a:ea typeface="Arial"/>
              </a:rPr>
              <a:t>набор для обогащения рациона 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FFFFFF"/>
                </a:solidFill>
                <a:latin typeface="Arial"/>
                <a:ea typeface="Arial"/>
              </a:rPr>
              <a:t>природными нутриентами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307" name="image50.png"/>
          <p:cNvPicPr/>
          <p:nvPr/>
        </p:nvPicPr>
        <p:blipFill>
          <a:blip r:embed="rId4" cstate="print"/>
          <a:stretch/>
        </p:blipFill>
        <p:spPr>
          <a:xfrm>
            <a:off x="1890036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08" name="image51.png"/>
          <p:cNvPicPr/>
          <p:nvPr/>
        </p:nvPicPr>
        <p:blipFill>
          <a:blip r:embed="rId5" cstate="print"/>
          <a:stretch/>
        </p:blipFill>
        <p:spPr>
          <a:xfrm>
            <a:off x="1379484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09" name="image52.png"/>
          <p:cNvPicPr/>
          <p:nvPr/>
        </p:nvPicPr>
        <p:blipFill>
          <a:blip r:embed="rId6" cstate="print"/>
          <a:stretch/>
        </p:blipFill>
        <p:spPr>
          <a:xfrm>
            <a:off x="203436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10" name="image53.png"/>
          <p:cNvPicPr/>
          <p:nvPr/>
        </p:nvPicPr>
        <p:blipFill>
          <a:blip r:embed="rId7" cstate="print"/>
          <a:stretch/>
        </p:blipFill>
        <p:spPr>
          <a:xfrm>
            <a:off x="7534440" y="6051600"/>
            <a:ext cx="2499840" cy="2507760"/>
          </a:xfrm>
          <a:prstGeom prst="rect">
            <a:avLst/>
          </a:prstGeom>
          <a:ln w="12600">
            <a:noFill/>
          </a:ln>
        </p:spPr>
      </p:pic>
      <p:sp>
        <p:nvSpPr>
          <p:cNvPr id="311" name="CustomShape 6"/>
          <p:cNvSpPr/>
          <p:nvPr/>
        </p:nvSpPr>
        <p:spPr>
          <a:xfrm>
            <a:off x="17044920" y="8632440"/>
            <a:ext cx="621252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28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Высокая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Биодоступность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54.jpe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-66600" y="2357280"/>
            <a:ext cx="24517080" cy="9282960"/>
          </a:xfrm>
          <a:prstGeom prst="rect">
            <a:avLst/>
          </a:prstGeom>
          <a:solidFill>
            <a:srgbClr val="309C1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2"/>
          <p:cNvSpPr/>
          <p:nvPr/>
        </p:nvSpPr>
        <p:spPr>
          <a:xfrm>
            <a:off x="7932240" y="8215920"/>
            <a:ext cx="337140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Четкая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последовательность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приема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14240520" y="8215920"/>
            <a:ext cx="213372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Набор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по выгодной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цене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5255280" y="3081960"/>
            <a:ext cx="13557960" cy="1177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6600" b="0" strike="noStrike" cap="all" spc="-1">
                <a:solidFill>
                  <a:srgbClr val="FFFFFF"/>
                </a:solidFill>
                <a:latin typeface="Arial Black"/>
                <a:ea typeface="Arial Black"/>
              </a:rPr>
              <a:t>Наборы </a:t>
            </a:r>
            <a:r>
              <a:rPr lang="ru-RU" sz="6600" b="1" strike="noStrike" cap="all" spc="-1">
                <a:solidFill>
                  <a:srgbClr val="FFFFFF"/>
                </a:solidFill>
                <a:latin typeface="Arial"/>
                <a:ea typeface="Arial"/>
              </a:rPr>
              <a:t>от Coral Club это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2874960" y="8235000"/>
            <a:ext cx="224064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Комплексное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действие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компонентов</a:t>
            </a:r>
            <a:r>
              <a:rPr lang="ru-RU" sz="28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318" name="image55.png"/>
          <p:cNvPicPr/>
          <p:nvPr/>
        </p:nvPicPr>
        <p:blipFill>
          <a:blip r:embed="rId3" cstate="print"/>
          <a:stretch/>
        </p:blipFill>
        <p:spPr>
          <a:xfrm>
            <a:off x="13968000" y="5806080"/>
            <a:ext cx="2678760" cy="2550600"/>
          </a:xfrm>
          <a:prstGeom prst="rect">
            <a:avLst/>
          </a:prstGeom>
          <a:ln w="12600">
            <a:noFill/>
          </a:ln>
        </p:spPr>
      </p:pic>
      <p:pic>
        <p:nvPicPr>
          <p:cNvPr id="319" name="image56.png"/>
          <p:cNvPicPr/>
          <p:nvPr/>
        </p:nvPicPr>
        <p:blipFill>
          <a:blip r:embed="rId4" cstate="print"/>
          <a:stretch/>
        </p:blipFill>
        <p:spPr>
          <a:xfrm>
            <a:off x="2806560" y="5842800"/>
            <a:ext cx="2482560" cy="2311920"/>
          </a:xfrm>
          <a:prstGeom prst="rect">
            <a:avLst/>
          </a:prstGeom>
          <a:ln w="12600">
            <a:noFill/>
          </a:ln>
        </p:spPr>
      </p:pic>
      <p:pic>
        <p:nvPicPr>
          <p:cNvPr id="320" name="image57.png"/>
          <p:cNvPicPr/>
          <p:nvPr/>
        </p:nvPicPr>
        <p:blipFill>
          <a:blip r:embed="rId5" cstate="print"/>
          <a:stretch/>
        </p:blipFill>
        <p:spPr>
          <a:xfrm>
            <a:off x="8184960" y="5824440"/>
            <a:ext cx="2508120" cy="2371320"/>
          </a:xfrm>
          <a:prstGeom prst="rect">
            <a:avLst/>
          </a:prstGeom>
          <a:ln w="12600">
            <a:noFill/>
          </a:ln>
        </p:spPr>
      </p:pic>
      <p:sp>
        <p:nvSpPr>
          <p:cNvPr id="321" name="CustomShape 6"/>
          <p:cNvSpPr/>
          <p:nvPr/>
        </p:nvSpPr>
        <p:spPr>
          <a:xfrm>
            <a:off x="18978120" y="8176680"/>
            <a:ext cx="277560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Концептуальный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подход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к здоровью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322" name="image58.png"/>
          <p:cNvPicPr/>
          <p:nvPr/>
        </p:nvPicPr>
        <p:blipFill>
          <a:blip r:embed="rId6" cstate="print"/>
          <a:stretch/>
        </p:blipFill>
        <p:spPr>
          <a:xfrm>
            <a:off x="19322280" y="5906520"/>
            <a:ext cx="2129040" cy="21290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59.png"/>
          <p:cNvPicPr/>
          <p:nvPr/>
        </p:nvPicPr>
        <p:blipFill>
          <a:blip r:embed="rId2" cstate="print"/>
          <a:stretch/>
        </p:blipFill>
        <p:spPr>
          <a:xfrm>
            <a:off x="5040" y="0"/>
            <a:ext cx="24373800" cy="13715640"/>
          </a:xfrm>
          <a:prstGeom prst="rect">
            <a:avLst/>
          </a:prstGeom>
          <a:ln w="12600"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1089360" y="2081160"/>
            <a:ext cx="6026040" cy="1694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10000" b="1" strike="noStrike" spc="-1">
                <a:solidFill>
                  <a:srgbClr val="299E0E"/>
                </a:solidFill>
                <a:latin typeface="Arial"/>
                <a:ea typeface="Arial"/>
              </a:rPr>
              <a:t>Nutripack</a:t>
            </a:r>
            <a:endParaRPr lang="ru-RU" sz="10000" b="0" strike="noStrike" spc="-1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1224360" y="5406120"/>
            <a:ext cx="5789880" cy="4651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85858"/>
                </a:solidFill>
                <a:latin typeface="Arial"/>
                <a:ea typeface="Arial"/>
              </a:rPr>
              <a:t>БОНУСНЫХ БАЛЛОВ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85858"/>
                </a:solidFill>
                <a:latin typeface="Arial"/>
                <a:ea typeface="Arial"/>
              </a:rPr>
              <a:t>КЛУБНАЯ ЦЕНА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85858"/>
                </a:solidFill>
                <a:latin typeface="Arial"/>
                <a:ea typeface="Arial"/>
              </a:rPr>
              <a:t>РОЗНИЧНАЯ ЦЕНА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7782120" y="5367600"/>
            <a:ext cx="96480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>
                <a:solidFill>
                  <a:srgbClr val="299E0E"/>
                </a:solidFill>
                <a:latin typeface="Arial"/>
                <a:ea typeface="Arial"/>
              </a:rPr>
              <a:t>57</a:t>
            </a:r>
            <a:endParaRPr lang="ru-RU" sz="5600" b="0" strike="noStrike" spc="-1"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7541640" y="9064638"/>
            <a:ext cx="363636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114,88 </a:t>
            </a:r>
            <a:r>
              <a:rPr lang="ru-RU" sz="5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у.е.</a:t>
            </a:r>
            <a:endParaRPr lang="ru-RU" sz="5600" b="0" strike="noStrike" spc="-1" dirty="0">
              <a:latin typeface="Arial"/>
            </a:endParaRPr>
          </a:p>
        </p:txBody>
      </p:sp>
      <p:sp>
        <p:nvSpPr>
          <p:cNvPr id="328" name="CustomShape 5"/>
          <p:cNvSpPr/>
          <p:nvPr/>
        </p:nvSpPr>
        <p:spPr>
          <a:xfrm>
            <a:off x="7542720" y="7129800"/>
            <a:ext cx="228924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91,9 </a:t>
            </a:r>
            <a:r>
              <a:rPr lang="ru-RU" sz="5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у.е.</a:t>
            </a:r>
            <a:endParaRPr lang="ru-RU" sz="5600" b="0" strike="noStrike" spc="-1" dirty="0">
              <a:latin typeface="Arial"/>
            </a:endParaRPr>
          </a:p>
        </p:txBody>
      </p:sp>
      <p:sp>
        <p:nvSpPr>
          <p:cNvPr id="329" name="CustomShape 6"/>
          <p:cNvSpPr/>
          <p:nvPr/>
        </p:nvSpPr>
        <p:spPr>
          <a:xfrm>
            <a:off x="7622640" y="5196600"/>
            <a:ext cx="1296360" cy="1296360"/>
          </a:xfrm>
          <a:prstGeom prst="ellipse">
            <a:avLst/>
          </a:prstGeom>
          <a:noFill/>
          <a:ln w="50760">
            <a:solidFill>
              <a:srgbClr val="DDF25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0" name="image60.png"/>
          <p:cNvPicPr/>
          <p:nvPr/>
        </p:nvPicPr>
        <p:blipFill>
          <a:blip r:embed="rId3" cstate="print"/>
          <a:stretch/>
        </p:blipFill>
        <p:spPr>
          <a:xfrm>
            <a:off x="11333880" y="2975760"/>
            <a:ext cx="14431680" cy="77641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61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887960" y="4394160"/>
            <a:ext cx="867888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144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4400" b="0" strike="noStrike" spc="-1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7134120" y="7192080"/>
            <a:ext cx="10180080" cy="1218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6400" b="0" strike="noStrike" spc="-1">
                <a:solidFill>
                  <a:srgbClr val="FFFFFF"/>
                </a:solidFill>
                <a:latin typeface="Arial"/>
                <a:ea typeface="Arial"/>
              </a:rPr>
              <a:t>Природа вашего здоровья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334" name="image2.png"/>
          <p:cNvPicPr/>
          <p:nvPr/>
        </p:nvPicPr>
        <p:blipFill>
          <a:blip r:embed="rId3" cstate="print"/>
          <a:stretch/>
        </p:blipFill>
        <p:spPr>
          <a:xfrm>
            <a:off x="10965960" y="12159720"/>
            <a:ext cx="2459520" cy="435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5.png"/>
          <p:cNvPicPr/>
          <p:nvPr/>
        </p:nvPicPr>
        <p:blipFill>
          <a:blip r:embed="rId2" cstate="print"/>
          <a:stretch/>
        </p:blipFill>
        <p:spPr>
          <a:xfrm>
            <a:off x="0" y="3600"/>
            <a:ext cx="24383520" cy="13708440"/>
          </a:xfrm>
          <a:prstGeom prst="rect">
            <a:avLst/>
          </a:prstGeom>
          <a:ln w="12600"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1288440" y="1280880"/>
            <a:ext cx="1867356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309C22"/>
                </a:solidFill>
                <a:latin typeface="Arial"/>
                <a:ea typeface="Arial"/>
              </a:rPr>
              <a:t>ИСТОЧНИКИ ПИТАТЕЛЬНЫХ ВЕЩЕСТВ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103" name="image6.png"/>
          <p:cNvPicPr/>
          <p:nvPr/>
        </p:nvPicPr>
        <p:blipFill>
          <a:blip r:embed="rId3" cstate="print"/>
          <a:stretch/>
        </p:blipFill>
        <p:spPr>
          <a:xfrm>
            <a:off x="13059360" y="7490160"/>
            <a:ext cx="460080" cy="920520"/>
          </a:xfrm>
          <a:prstGeom prst="rect">
            <a:avLst/>
          </a:prstGeom>
          <a:ln w="12600"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3707640" y="5175720"/>
            <a:ext cx="3607560" cy="54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белки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жиры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углеводы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18099720" y="4780800"/>
            <a:ext cx="4721400" cy="6522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витамины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минералы (микро- и макроэлементы)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пробиотики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35353"/>
                </a:solidFill>
                <a:latin typeface="Arial"/>
                <a:ea typeface="Arial"/>
              </a:rPr>
              <a:t>клетчатка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06" name="image7.png"/>
          <p:cNvPicPr/>
          <p:nvPr/>
        </p:nvPicPr>
        <p:blipFill>
          <a:blip r:embed="rId4" cstate="print"/>
          <a:stretch/>
        </p:blipFill>
        <p:spPr>
          <a:xfrm>
            <a:off x="16472880" y="6303960"/>
            <a:ext cx="1437480" cy="1437480"/>
          </a:xfrm>
          <a:prstGeom prst="rect">
            <a:avLst/>
          </a:prstGeom>
          <a:ln w="12600">
            <a:noFill/>
          </a:ln>
        </p:spPr>
      </p:pic>
      <p:pic>
        <p:nvPicPr>
          <p:cNvPr id="107" name="image8.png"/>
          <p:cNvPicPr/>
          <p:nvPr/>
        </p:nvPicPr>
        <p:blipFill>
          <a:blip r:embed="rId5" cstate="print"/>
          <a:stretch/>
        </p:blipFill>
        <p:spPr>
          <a:xfrm>
            <a:off x="2038320" y="7146360"/>
            <a:ext cx="1331640" cy="1331640"/>
          </a:xfrm>
          <a:prstGeom prst="rect">
            <a:avLst/>
          </a:prstGeom>
          <a:ln w="12600">
            <a:noFill/>
          </a:ln>
        </p:spPr>
      </p:pic>
      <p:pic>
        <p:nvPicPr>
          <p:cNvPr id="108" name="image9.png"/>
          <p:cNvPicPr/>
          <p:nvPr/>
        </p:nvPicPr>
        <p:blipFill>
          <a:blip r:embed="rId6" cstate="print"/>
          <a:stretch/>
        </p:blipFill>
        <p:spPr>
          <a:xfrm>
            <a:off x="2184120" y="5221440"/>
            <a:ext cx="1073160" cy="1073160"/>
          </a:xfrm>
          <a:prstGeom prst="rect">
            <a:avLst/>
          </a:prstGeom>
          <a:ln w="12600">
            <a:noFill/>
          </a:ln>
        </p:spPr>
      </p:pic>
      <p:pic>
        <p:nvPicPr>
          <p:cNvPr id="109" name="image10.png"/>
          <p:cNvPicPr/>
          <p:nvPr/>
        </p:nvPicPr>
        <p:blipFill>
          <a:blip r:embed="rId7" cstate="print"/>
          <a:stretch/>
        </p:blipFill>
        <p:spPr>
          <a:xfrm>
            <a:off x="16515000" y="4556520"/>
            <a:ext cx="1155240" cy="1155240"/>
          </a:xfrm>
          <a:prstGeom prst="rect">
            <a:avLst/>
          </a:prstGeom>
          <a:ln w="12600">
            <a:noFill/>
          </a:ln>
        </p:spPr>
      </p:pic>
      <p:pic>
        <p:nvPicPr>
          <p:cNvPr id="110" name="image11.png"/>
          <p:cNvPicPr/>
          <p:nvPr/>
        </p:nvPicPr>
        <p:blipFill>
          <a:blip r:embed="rId8" cstate="print"/>
          <a:stretch/>
        </p:blipFill>
        <p:spPr>
          <a:xfrm>
            <a:off x="16558200" y="8334000"/>
            <a:ext cx="1140840" cy="1140840"/>
          </a:xfrm>
          <a:prstGeom prst="rect">
            <a:avLst/>
          </a:prstGeom>
          <a:ln w="12600">
            <a:noFill/>
          </a:ln>
        </p:spPr>
      </p:pic>
      <p:pic>
        <p:nvPicPr>
          <p:cNvPr id="111" name="image12.png"/>
          <p:cNvPicPr/>
          <p:nvPr/>
        </p:nvPicPr>
        <p:blipFill>
          <a:blip r:embed="rId9" cstate="print"/>
          <a:stretch/>
        </p:blipFill>
        <p:spPr>
          <a:xfrm>
            <a:off x="8044560" y="3510360"/>
            <a:ext cx="6240600" cy="8821080"/>
          </a:xfrm>
          <a:prstGeom prst="rect">
            <a:avLst/>
          </a:prstGeom>
          <a:ln w="12600">
            <a:noFill/>
          </a:ln>
        </p:spPr>
      </p:pic>
      <p:pic>
        <p:nvPicPr>
          <p:cNvPr id="112" name="image13.png"/>
          <p:cNvPicPr/>
          <p:nvPr/>
        </p:nvPicPr>
        <p:blipFill>
          <a:blip r:embed="rId10" cstate="print"/>
          <a:stretch/>
        </p:blipFill>
        <p:spPr>
          <a:xfrm>
            <a:off x="16462440" y="9882720"/>
            <a:ext cx="1437480" cy="1437480"/>
          </a:xfrm>
          <a:prstGeom prst="rect">
            <a:avLst/>
          </a:prstGeom>
          <a:ln w="12600">
            <a:noFill/>
          </a:ln>
        </p:spPr>
      </p:pic>
      <p:pic>
        <p:nvPicPr>
          <p:cNvPr id="113" name="image14.png"/>
          <p:cNvPicPr/>
          <p:nvPr/>
        </p:nvPicPr>
        <p:blipFill>
          <a:blip r:embed="rId11" cstate="print"/>
          <a:stretch/>
        </p:blipFill>
        <p:spPr>
          <a:xfrm>
            <a:off x="2054880" y="9462600"/>
            <a:ext cx="1331640" cy="10501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128196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309C22"/>
                </a:solidFill>
                <a:latin typeface="Arial"/>
                <a:ea typeface="Arial"/>
              </a:rPr>
              <a:t>РОЛЬ ПИТАТЕЛЬНЫХ ВЕЩЕСТВ 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372320" y="6287760"/>
            <a:ext cx="8229240" cy="5607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главный строительный материал            в организме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являются катализаторами многих биохимических реакций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регулируют многие внутриклеточные процессы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обеспечивают функционирование иммунной системы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4474800" y="404712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E35A3C"/>
                </a:solidFill>
                <a:latin typeface="Arial"/>
                <a:ea typeface="Arial"/>
              </a:rPr>
              <a:t>БЕЛКИ 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10200600" y="6527160"/>
            <a:ext cx="6295320" cy="47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резервный источник энергии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необходимый структурный элемент клеточных мембран, мозга и нервной системы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pc="-1" dirty="0">
                <a:solidFill>
                  <a:srgbClr val="535353"/>
                </a:solidFill>
                <a:latin typeface="Arial"/>
                <a:ea typeface="Arial"/>
              </a:rPr>
              <a:t>с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пособствуют </a:t>
            </a: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усвоению жирорастворимых витаминов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17031960" y="6935400"/>
            <a:ext cx="6045480" cy="4326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непосредственный источник энергии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избыток 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трансформируется     </a:t>
            </a: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в резервный запас энергии (гликоген)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входят в состав трущихся поверхностей суставов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13181760" y="404712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E35A3C"/>
                </a:solidFill>
                <a:latin typeface="Arial"/>
                <a:ea typeface="Arial"/>
              </a:rPr>
              <a:t>ЖИРЫ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19924200" y="403344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E35A3C"/>
                </a:solidFill>
                <a:latin typeface="Arial"/>
                <a:ea typeface="Arial"/>
              </a:rPr>
              <a:t>УГЛЕВОДЫ </a:t>
            </a:r>
            <a:endParaRPr lang="ru-RU" sz="4200" b="0" strike="noStrike" spc="-1">
              <a:latin typeface="Arial"/>
            </a:endParaRPr>
          </a:p>
        </p:txBody>
      </p:sp>
      <p:pic>
        <p:nvPicPr>
          <p:cNvPr id="122" name="image15.png"/>
          <p:cNvPicPr/>
          <p:nvPr/>
        </p:nvPicPr>
        <p:blipFill>
          <a:blip r:embed="rId4" cstate="print"/>
          <a:stretch/>
        </p:blipFill>
        <p:spPr>
          <a:xfrm>
            <a:off x="1060200" y="2992320"/>
            <a:ext cx="3408480" cy="3204360"/>
          </a:xfrm>
          <a:prstGeom prst="rect">
            <a:avLst/>
          </a:prstGeom>
          <a:ln w="12600">
            <a:noFill/>
          </a:ln>
        </p:spPr>
      </p:pic>
      <p:pic>
        <p:nvPicPr>
          <p:cNvPr id="123" name="image16.png"/>
          <p:cNvPicPr/>
          <p:nvPr/>
        </p:nvPicPr>
        <p:blipFill>
          <a:blip r:embed="rId5" cstate="print"/>
          <a:stretch/>
        </p:blipFill>
        <p:spPr>
          <a:xfrm>
            <a:off x="9825120" y="2982960"/>
            <a:ext cx="3403080" cy="3222720"/>
          </a:xfrm>
          <a:prstGeom prst="rect">
            <a:avLst/>
          </a:prstGeom>
          <a:ln w="12600">
            <a:noFill/>
          </a:ln>
        </p:spPr>
      </p:pic>
      <p:pic>
        <p:nvPicPr>
          <p:cNvPr id="124" name="image17.png"/>
          <p:cNvPicPr/>
          <p:nvPr/>
        </p:nvPicPr>
        <p:blipFill>
          <a:blip r:embed="rId6" cstate="print"/>
          <a:stretch/>
        </p:blipFill>
        <p:spPr>
          <a:xfrm>
            <a:off x="16571160" y="2876400"/>
            <a:ext cx="3403080" cy="3435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975320" y="9536400"/>
            <a:ext cx="8589960" cy="3046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важны для иммунитета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защищают организм от действия свободных радикалов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способствуют регенерации тканей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5958360" y="511920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E15B42"/>
                </a:solidFill>
                <a:latin typeface="Arial"/>
                <a:ea typeface="Arial"/>
              </a:rPr>
              <a:t>ВИТАМИНЫ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16509240" y="511920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E15B42"/>
                </a:solidFill>
                <a:latin typeface="Arial"/>
                <a:ea typeface="Arial"/>
              </a:rPr>
              <a:t>МИНЕРАЛЫ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12553920" y="9518040"/>
            <a:ext cx="10248480" cy="3046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регулируют работу сердечно-сосудистой, иммунной, нервной, пищеварительной систем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важны для здоровья костей, зубов, хрящей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регулируют водно-солевой баланс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128196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309C22"/>
                </a:solidFill>
                <a:latin typeface="Arial"/>
                <a:ea typeface="Arial"/>
              </a:rPr>
              <a:t>РОЛЬ ПИТАТЕЛЬНЫХ ВЕЩЕСТВ 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131" name="image18.png"/>
          <p:cNvPicPr/>
          <p:nvPr/>
        </p:nvPicPr>
        <p:blipFill>
          <a:blip r:embed="rId4" cstate="print"/>
          <a:stretch/>
        </p:blipFill>
        <p:spPr>
          <a:xfrm>
            <a:off x="1240560" y="3388320"/>
            <a:ext cx="4581000" cy="4541040"/>
          </a:xfrm>
          <a:prstGeom prst="rect">
            <a:avLst/>
          </a:prstGeom>
          <a:ln w="12600">
            <a:noFill/>
          </a:ln>
        </p:spPr>
      </p:pic>
      <p:pic>
        <p:nvPicPr>
          <p:cNvPr id="132" name="image19.png"/>
          <p:cNvPicPr/>
          <p:nvPr/>
        </p:nvPicPr>
        <p:blipFill>
          <a:blip r:embed="rId5" cstate="print"/>
          <a:stretch/>
        </p:blipFill>
        <p:spPr>
          <a:xfrm>
            <a:off x="11912400" y="3456000"/>
            <a:ext cx="4584240" cy="4405320"/>
          </a:xfrm>
          <a:prstGeom prst="rect">
            <a:avLst/>
          </a:prstGeom>
          <a:ln w="12600">
            <a:noFill/>
          </a:ln>
        </p:spPr>
      </p:pic>
      <p:sp>
        <p:nvSpPr>
          <p:cNvPr id="133" name="CustomShape 6"/>
          <p:cNvSpPr/>
          <p:nvPr/>
        </p:nvSpPr>
        <p:spPr>
          <a:xfrm>
            <a:off x="2106000" y="8007120"/>
            <a:ext cx="2062152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E15B42"/>
                </a:solidFill>
                <a:latin typeface="Arial"/>
                <a:ea typeface="Arial"/>
              </a:rPr>
              <a:t>участвуют и регулируют многие обменные процессы в организме</a:t>
            </a:r>
            <a:endParaRPr lang="ru-RU" sz="4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26900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369B2C"/>
                </a:solidFill>
                <a:latin typeface="Arial"/>
                <a:ea typeface="Arial"/>
              </a:rPr>
              <a:t>РОЛЬ ПИТАТЕЛЬНЫХ ВЕЩЕСТВ 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543680" y="9098280"/>
            <a:ext cx="8589960" cy="3899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восстанавливают микрофлору кишечника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улучшают пищеварение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уменьшают аллергические реакции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укрепляют иммунитет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6954840" y="4934520"/>
            <a:ext cx="458136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DF5C47"/>
                </a:solidFill>
                <a:latin typeface="Arial"/>
                <a:ea typeface="Arial"/>
              </a:rPr>
              <a:t>ПРОБИОТИКИ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DF5C47"/>
                </a:solidFill>
                <a:latin typeface="Arial"/>
                <a:ea typeface="Arial"/>
              </a:rPr>
              <a:t>(полезные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DF5C47"/>
                </a:solidFill>
                <a:latin typeface="Arial"/>
                <a:ea typeface="Arial"/>
              </a:rPr>
              <a:t>бактерии)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38" name="CustomShape 4"/>
          <p:cNvSpPr/>
          <p:nvPr/>
        </p:nvSpPr>
        <p:spPr>
          <a:xfrm>
            <a:off x="18110520" y="4934520"/>
            <a:ext cx="603540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DF5C47"/>
                </a:solidFill>
                <a:latin typeface="Arial"/>
                <a:ea typeface="Arial"/>
              </a:rPr>
              <a:t>КЛЕТЧАТКА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DF5C47"/>
                </a:solidFill>
                <a:latin typeface="Arial"/>
                <a:ea typeface="Arial"/>
              </a:rPr>
              <a:t>(пищевые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DF5C47"/>
                </a:solidFill>
                <a:latin typeface="Arial"/>
                <a:ea typeface="Arial"/>
              </a:rPr>
              <a:t>волокна)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12115080" y="9138240"/>
            <a:ext cx="11396880" cy="347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является пищей для полезных бактерий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улучшает пищеварение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участвует в детоксикации организма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ru-RU" sz="2800" b="1" strike="noStrike" spc="-1">
                <a:solidFill>
                  <a:srgbClr val="535353"/>
                </a:solidFill>
                <a:latin typeface="Arial"/>
                <a:ea typeface="Arial"/>
              </a:rPr>
              <a:t>помогает контролировать уровень сахара в крови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40" name="image20.png"/>
          <p:cNvPicPr/>
          <p:nvPr/>
        </p:nvPicPr>
        <p:blipFill>
          <a:blip r:embed="rId4" cstate="print"/>
          <a:stretch/>
        </p:blipFill>
        <p:spPr>
          <a:xfrm>
            <a:off x="1155960" y="3369960"/>
            <a:ext cx="5469120" cy="5427360"/>
          </a:xfrm>
          <a:prstGeom prst="rect">
            <a:avLst/>
          </a:prstGeom>
          <a:ln w="12600">
            <a:noFill/>
          </a:ln>
        </p:spPr>
      </p:pic>
      <p:pic>
        <p:nvPicPr>
          <p:cNvPr id="141" name="image21.png"/>
          <p:cNvPicPr/>
          <p:nvPr/>
        </p:nvPicPr>
        <p:blipFill>
          <a:blip r:embed="rId5" cstate="print"/>
          <a:stretch/>
        </p:blipFill>
        <p:spPr>
          <a:xfrm>
            <a:off x="12321360" y="3417480"/>
            <a:ext cx="5473440" cy="53326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43" name="NP_info-04.png"/>
          <p:cNvPicPr/>
          <p:nvPr/>
        </p:nvPicPr>
        <p:blipFill>
          <a:blip r:embed="rId4" cstate="print"/>
          <a:stretch/>
        </p:blipFill>
        <p:spPr>
          <a:xfrm rot="2422800">
            <a:off x="16536240" y="5455800"/>
            <a:ext cx="6997320" cy="6997320"/>
          </a:xfrm>
          <a:prstGeom prst="rect">
            <a:avLst/>
          </a:prstGeom>
          <a:ln w="12600">
            <a:noFill/>
          </a:ln>
        </p:spPr>
      </p:pic>
      <p:pic>
        <p:nvPicPr>
          <p:cNvPr id="144" name="NP_info-03.png"/>
          <p:cNvPicPr/>
          <p:nvPr/>
        </p:nvPicPr>
        <p:blipFill>
          <a:blip r:embed="rId5" cstate="print"/>
          <a:stretch/>
        </p:blipFill>
        <p:spPr>
          <a:xfrm>
            <a:off x="8800200" y="5456520"/>
            <a:ext cx="6997320" cy="6997320"/>
          </a:xfrm>
          <a:prstGeom prst="rect">
            <a:avLst/>
          </a:prstGeom>
          <a:ln w="1260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266120" y="1305000"/>
            <a:ext cx="2095416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299E0E"/>
                </a:solidFill>
                <a:latin typeface="Arial"/>
                <a:ea typeface="Arial"/>
              </a:rPr>
              <a:t>ОТЛИЧИЕ </a:t>
            </a:r>
            <a:r>
              <a:rPr lang="ru-RU" sz="6400" b="1" strike="noStrike" spc="-1">
                <a:solidFill>
                  <a:srgbClr val="535353"/>
                </a:solidFill>
                <a:latin typeface="Arial"/>
                <a:ea typeface="Arial"/>
              </a:rPr>
              <a:t>СБАЛАНСИРОВАННОГО ПИТАНИЯ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535353"/>
                </a:solidFill>
                <a:latin typeface="Arial"/>
                <a:ea typeface="Arial"/>
              </a:rPr>
              <a:t>ОТ СОВРЕМЕННОГО РАЦИОНА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17028720" y="4470120"/>
            <a:ext cx="5641200" cy="103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85858"/>
                </a:solidFill>
                <a:latin typeface="Arial"/>
                <a:ea typeface="Arial"/>
              </a:rPr>
              <a:t>современный рацион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8357040" y="4470120"/>
            <a:ext cx="7669080" cy="103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585858"/>
                </a:solidFill>
                <a:latin typeface="Arial"/>
                <a:ea typeface="Arial"/>
              </a:rPr>
              <a:t>сбалансированное питание</a:t>
            </a:r>
            <a:endParaRPr lang="ru-RU" sz="3600" b="0" strike="noStrike" spc="-1">
              <a:latin typeface="Arial"/>
            </a:endParaRPr>
          </a:p>
        </p:txBody>
      </p:sp>
      <p:grpSp>
        <p:nvGrpSpPr>
          <p:cNvPr id="148" name="Group 4"/>
          <p:cNvGrpSpPr/>
          <p:nvPr/>
        </p:nvGrpSpPr>
        <p:grpSpPr>
          <a:xfrm>
            <a:off x="3398040" y="11415600"/>
            <a:ext cx="4514040" cy="1949400"/>
            <a:chOff x="3398040" y="11415600"/>
            <a:chExt cx="4514040" cy="1949400"/>
          </a:xfrm>
        </p:grpSpPr>
        <p:sp>
          <p:nvSpPr>
            <p:cNvPr id="149" name="CustomShape 5"/>
            <p:cNvSpPr/>
            <p:nvPr/>
          </p:nvSpPr>
          <p:spPr>
            <a:xfrm>
              <a:off x="3782880" y="11415600"/>
              <a:ext cx="4129200" cy="1949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E35A3C"/>
                  </a:solidFill>
                  <a:latin typeface="Arial"/>
                  <a:ea typeface="Arial"/>
                </a:rPr>
                <a:t>БЕЛКИ</a:t>
              </a:r>
              <a:endParaRPr lang="ru-RU" sz="3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животные</a:t>
              </a:r>
              <a:endParaRPr lang="ru-RU" sz="3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3200" b="1" strike="noStrike" spc="-1">
                  <a:solidFill>
                    <a:srgbClr val="535353"/>
                  </a:solidFill>
                  <a:latin typeface="Arial"/>
                  <a:ea typeface="Arial"/>
                </a:rPr>
                <a:t>растительные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150" name="CustomShape 6"/>
            <p:cNvSpPr/>
            <p:nvPr/>
          </p:nvSpPr>
          <p:spPr>
            <a:xfrm>
              <a:off x="3398040" y="12246480"/>
              <a:ext cx="304560" cy="304560"/>
            </a:xfrm>
            <a:prstGeom prst="rect">
              <a:avLst/>
            </a:prstGeom>
            <a:solidFill>
              <a:srgbClr val="DDF255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7"/>
            <p:cNvSpPr/>
            <p:nvPr/>
          </p:nvSpPr>
          <p:spPr>
            <a:xfrm>
              <a:off x="3398400" y="12727800"/>
              <a:ext cx="304560" cy="304560"/>
            </a:xfrm>
            <a:prstGeom prst="rect">
              <a:avLst/>
            </a:prstGeom>
            <a:solidFill>
              <a:srgbClr val="C7CF2B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2" name="CustomShape 8"/>
          <p:cNvSpPr/>
          <p:nvPr/>
        </p:nvSpPr>
        <p:spPr>
          <a:xfrm>
            <a:off x="2359440" y="6630120"/>
            <a:ext cx="5171400" cy="2436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E35A3C"/>
                </a:solidFill>
                <a:latin typeface="Arial"/>
                <a:ea typeface="Arial"/>
              </a:rPr>
              <a:t>ПРОБИОТИКИ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E35A3C"/>
                </a:solidFill>
                <a:latin typeface="Arial"/>
                <a:ea typeface="Arial"/>
              </a:rPr>
              <a:t>ВИТАМИНЫ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E35A3C"/>
                </a:solidFill>
                <a:latin typeface="Arial"/>
                <a:ea typeface="Arial"/>
              </a:rPr>
              <a:t>И МИНЕРАЛЫ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53" name="CustomShape 9"/>
          <p:cNvSpPr/>
          <p:nvPr/>
        </p:nvSpPr>
        <p:spPr>
          <a:xfrm>
            <a:off x="2026800" y="6948000"/>
            <a:ext cx="304560" cy="304560"/>
          </a:xfrm>
          <a:prstGeom prst="rect">
            <a:avLst/>
          </a:prstGeom>
          <a:solidFill>
            <a:srgbClr val="E35A3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10"/>
          <p:cNvSpPr/>
          <p:nvPr/>
        </p:nvSpPr>
        <p:spPr>
          <a:xfrm>
            <a:off x="2026800" y="7935480"/>
            <a:ext cx="304560" cy="304560"/>
          </a:xfrm>
          <a:prstGeom prst="rect">
            <a:avLst/>
          </a:prstGeom>
          <a:solidFill>
            <a:srgbClr val="99EED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5" name="Group 11"/>
          <p:cNvGrpSpPr/>
          <p:nvPr/>
        </p:nvGrpSpPr>
        <p:grpSpPr>
          <a:xfrm>
            <a:off x="2026440" y="8948880"/>
            <a:ext cx="5533560" cy="2449440"/>
            <a:chOff x="2026440" y="8948880"/>
            <a:chExt cx="5533560" cy="2449440"/>
          </a:xfrm>
        </p:grpSpPr>
        <p:grpSp>
          <p:nvGrpSpPr>
            <p:cNvPr id="156" name="Group 12"/>
            <p:cNvGrpSpPr/>
            <p:nvPr/>
          </p:nvGrpSpPr>
          <p:grpSpPr>
            <a:xfrm>
              <a:off x="2026440" y="8948880"/>
              <a:ext cx="3355560" cy="1949400"/>
              <a:chOff x="2026440" y="8948880"/>
              <a:chExt cx="3355560" cy="1949400"/>
            </a:xfrm>
          </p:grpSpPr>
          <p:sp>
            <p:nvSpPr>
              <p:cNvPr id="157" name="CustomShape 13"/>
              <p:cNvSpPr/>
              <p:nvPr/>
            </p:nvSpPr>
            <p:spPr>
              <a:xfrm>
                <a:off x="2401200" y="8948880"/>
                <a:ext cx="298080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E35A3C"/>
                    </a:solidFill>
                    <a:latin typeface="Arial"/>
                    <a:ea typeface="Arial"/>
                  </a:rPr>
                  <a:t>УГЛЕВОДЫ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простые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сложные</a:t>
                </a:r>
                <a:endParaRPr lang="ru-RU" sz="3200" b="0" strike="noStrike" spc="-1">
                  <a:latin typeface="Arial"/>
                </a:endParaRPr>
              </a:p>
            </p:txBody>
          </p:sp>
          <p:sp>
            <p:nvSpPr>
              <p:cNvPr id="158" name="CustomShape 14"/>
              <p:cNvSpPr/>
              <p:nvPr/>
            </p:nvSpPr>
            <p:spPr>
              <a:xfrm>
                <a:off x="2026440" y="9772920"/>
                <a:ext cx="304560" cy="304560"/>
              </a:xfrm>
              <a:prstGeom prst="rect">
                <a:avLst/>
              </a:prstGeom>
              <a:solidFill>
                <a:srgbClr val="49B437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" name="CustomShape 15"/>
              <p:cNvSpPr/>
              <p:nvPr/>
            </p:nvSpPr>
            <p:spPr>
              <a:xfrm>
                <a:off x="2026800" y="10254600"/>
                <a:ext cx="304560" cy="304560"/>
              </a:xfrm>
              <a:prstGeom prst="rect">
                <a:avLst/>
              </a:prstGeom>
              <a:solidFill>
                <a:srgbClr val="267819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0" name="CustomShape 16"/>
            <p:cNvSpPr/>
            <p:nvPr/>
          </p:nvSpPr>
          <p:spPr>
            <a:xfrm>
              <a:off x="2388600" y="10484640"/>
              <a:ext cx="5171400" cy="913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2800" b="1" i="1" strike="noStrike" spc="-1">
                  <a:solidFill>
                    <a:srgbClr val="535353"/>
                  </a:solidFill>
                  <a:latin typeface="Arial"/>
                  <a:ea typeface="Arial"/>
                </a:rPr>
                <a:t>КЛЕТЧАТКА</a:t>
              </a:r>
              <a:endParaRPr lang="ru-RU" sz="2800" b="0" strike="noStrike" spc="-1">
                <a:latin typeface="Arial"/>
              </a:endParaRPr>
            </a:p>
          </p:txBody>
        </p:sp>
        <p:sp>
          <p:nvSpPr>
            <p:cNvPr id="161" name="CustomShape 17"/>
            <p:cNvSpPr/>
            <p:nvPr/>
          </p:nvSpPr>
          <p:spPr>
            <a:xfrm>
              <a:off x="2031840" y="10741680"/>
              <a:ext cx="304560" cy="304560"/>
            </a:xfrm>
            <a:prstGeom prst="rect">
              <a:avLst/>
            </a:prstGeom>
            <a:solidFill>
              <a:srgbClr val="7ADC5A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2" name="Line 18"/>
          <p:cNvSpPr/>
          <p:nvPr/>
        </p:nvSpPr>
        <p:spPr>
          <a:xfrm>
            <a:off x="1689840" y="664272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63" name="Group 19"/>
          <p:cNvGrpSpPr/>
          <p:nvPr/>
        </p:nvGrpSpPr>
        <p:grpSpPr>
          <a:xfrm>
            <a:off x="2026440" y="3692520"/>
            <a:ext cx="5542560" cy="2860200"/>
            <a:chOff x="2026440" y="3692520"/>
            <a:chExt cx="5542560" cy="2860200"/>
          </a:xfrm>
        </p:grpSpPr>
        <p:grpSp>
          <p:nvGrpSpPr>
            <p:cNvPr id="164" name="Group 20"/>
            <p:cNvGrpSpPr/>
            <p:nvPr/>
          </p:nvGrpSpPr>
          <p:grpSpPr>
            <a:xfrm>
              <a:off x="2026440" y="3692520"/>
              <a:ext cx="5462280" cy="2437560"/>
              <a:chOff x="2026440" y="3692520"/>
              <a:chExt cx="5462280" cy="2437560"/>
            </a:xfrm>
          </p:grpSpPr>
          <p:sp>
            <p:nvSpPr>
              <p:cNvPr id="165" name="CustomShape 21"/>
              <p:cNvSpPr/>
              <p:nvPr/>
            </p:nvSpPr>
            <p:spPr>
              <a:xfrm>
                <a:off x="2442960" y="3692520"/>
                <a:ext cx="2980800" cy="97452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E35A3C"/>
                    </a:solidFill>
                    <a:latin typeface="Arial"/>
                    <a:ea typeface="Arial"/>
                  </a:rPr>
                  <a:t>ЖИРЫ</a:t>
                </a:r>
                <a:endParaRPr lang="ru-RU" sz="3200" b="0" strike="noStrike" spc="-1">
                  <a:latin typeface="Arial"/>
                </a:endParaRPr>
              </a:p>
            </p:txBody>
          </p:sp>
          <p:sp>
            <p:nvSpPr>
              <p:cNvPr id="166" name="CustomShape 22"/>
              <p:cNvSpPr/>
              <p:nvPr/>
            </p:nvSpPr>
            <p:spPr>
              <a:xfrm>
                <a:off x="2413080" y="4180680"/>
                <a:ext cx="507564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ненасыщенные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твердые и насыщенные</a:t>
                </a:r>
                <a:endParaRPr lang="ru-RU" sz="3200" b="0" strike="noStrike" spc="-1">
                  <a:latin typeface="Arial"/>
                </a:endParaRPr>
              </a:p>
            </p:txBody>
          </p:sp>
          <p:sp>
            <p:nvSpPr>
              <p:cNvPr id="167" name="CustomShape 23"/>
              <p:cNvSpPr/>
              <p:nvPr/>
            </p:nvSpPr>
            <p:spPr>
              <a:xfrm>
                <a:off x="2026440" y="4522320"/>
                <a:ext cx="304560" cy="304560"/>
              </a:xfrm>
              <a:prstGeom prst="rect">
                <a:avLst/>
              </a:prstGeom>
              <a:solidFill>
                <a:srgbClr val="3075B6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" name="CustomShape 24"/>
              <p:cNvSpPr/>
              <p:nvPr/>
            </p:nvSpPr>
            <p:spPr>
              <a:xfrm>
                <a:off x="2026800" y="5003640"/>
                <a:ext cx="304560" cy="304560"/>
              </a:xfrm>
              <a:prstGeom prst="rect">
                <a:avLst/>
              </a:prstGeom>
              <a:solidFill>
                <a:srgbClr val="45ABDE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9" name="CustomShape 25"/>
            <p:cNvSpPr/>
            <p:nvPr/>
          </p:nvSpPr>
          <p:spPr>
            <a:xfrm>
              <a:off x="2026440" y="5907960"/>
              <a:ext cx="304560" cy="304560"/>
            </a:xfrm>
            <a:prstGeom prst="rect">
              <a:avLst/>
            </a:prstGeom>
            <a:solidFill>
              <a:srgbClr val="634A9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CustomShape 26"/>
            <p:cNvSpPr/>
            <p:nvPr/>
          </p:nvSpPr>
          <p:spPr>
            <a:xfrm>
              <a:off x="2397600" y="5639040"/>
              <a:ext cx="5171400" cy="913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ru-RU" sz="2800" b="1" i="1" strike="noStrike" spc="-1">
                  <a:solidFill>
                    <a:srgbClr val="535353"/>
                  </a:solidFill>
                  <a:latin typeface="Arial"/>
                  <a:ea typeface="Arial"/>
                </a:rPr>
                <a:t>ФОСФОЛИПИДЫ</a:t>
              </a:r>
              <a:endParaRPr lang="ru-RU" sz="2800" b="0" strike="noStrike" spc="-1">
                <a:latin typeface="Arial"/>
              </a:endParaRPr>
            </a:p>
          </p:txBody>
        </p:sp>
      </p:grpSp>
      <p:sp>
        <p:nvSpPr>
          <p:cNvPr id="171" name="Line 27"/>
          <p:cNvSpPr/>
          <p:nvPr/>
        </p:nvSpPr>
        <p:spPr>
          <a:xfrm>
            <a:off x="1689840" y="755100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28"/>
          <p:cNvSpPr/>
          <p:nvPr/>
        </p:nvSpPr>
        <p:spPr>
          <a:xfrm>
            <a:off x="1689840" y="893592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29"/>
          <p:cNvSpPr/>
          <p:nvPr/>
        </p:nvSpPr>
        <p:spPr>
          <a:xfrm>
            <a:off x="1689840" y="1137888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30"/>
          <p:cNvSpPr/>
          <p:nvPr/>
        </p:nvSpPr>
        <p:spPr>
          <a:xfrm rot="19006800">
            <a:off x="9399960" y="619812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535353"/>
                </a:solidFill>
                <a:latin typeface="Arial"/>
                <a:ea typeface="Arial"/>
              </a:rPr>
              <a:t>Белки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5" name="CustomShape 31"/>
          <p:cNvSpPr/>
          <p:nvPr/>
        </p:nvSpPr>
        <p:spPr>
          <a:xfrm rot="1885800">
            <a:off x="13295160" y="59868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Жиры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6" name="CustomShape 32"/>
          <p:cNvSpPr/>
          <p:nvPr/>
        </p:nvSpPr>
        <p:spPr>
          <a:xfrm>
            <a:off x="11314800" y="11581200"/>
            <a:ext cx="224712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Углеводы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7" name="CustomShape 33"/>
          <p:cNvSpPr/>
          <p:nvPr/>
        </p:nvSpPr>
        <p:spPr>
          <a:xfrm rot="20227200">
            <a:off x="17985960" y="56736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535353"/>
                </a:solidFill>
                <a:latin typeface="Arial"/>
                <a:ea typeface="Arial"/>
              </a:rPr>
              <a:t>Белки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8" name="CustomShape 34"/>
          <p:cNvSpPr/>
          <p:nvPr/>
        </p:nvSpPr>
        <p:spPr>
          <a:xfrm rot="3384000">
            <a:off x="21852720" y="69912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Жиры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9" name="CustomShape 35"/>
          <p:cNvSpPr/>
          <p:nvPr/>
        </p:nvSpPr>
        <p:spPr>
          <a:xfrm>
            <a:off x="19121040" y="11594160"/>
            <a:ext cx="224712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Углеводы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24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280520" y="1275840"/>
            <a:ext cx="9795960" cy="3412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В ЧЕМ ПРОБЛЕМА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СОВРЕМЕННОГО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FFFFFF"/>
                </a:solidFill>
                <a:latin typeface="Arial"/>
                <a:ea typeface="Arial"/>
              </a:rPr>
              <a:t>РАЦИОНА? 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6225200" y="2876400"/>
            <a:ext cx="7734240" cy="4142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299E0E"/>
                </a:solidFill>
                <a:latin typeface="Arial"/>
                <a:ea typeface="Arial"/>
              </a:rPr>
              <a:t>ДЕФИЦИТ: </a:t>
            </a:r>
            <a:endParaRPr lang="ru-RU" sz="4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800" b="0" strike="noStrike" spc="-1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>
                <a:solidFill>
                  <a:srgbClr val="585858"/>
                </a:solidFill>
                <a:latin typeface="Arial"/>
                <a:ea typeface="Arial"/>
              </a:rPr>
              <a:t>витаминов, </a:t>
            </a:r>
            <a:endParaRPr lang="ru-RU" sz="3200" b="0" strike="noStrike" spc="-1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>
                <a:solidFill>
                  <a:srgbClr val="585858"/>
                </a:solidFill>
                <a:latin typeface="Arial"/>
                <a:ea typeface="Arial"/>
              </a:rPr>
              <a:t>минералов  </a:t>
            </a:r>
            <a:endParaRPr lang="ru-RU" sz="3200" b="0" strike="noStrike" spc="-1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>
                <a:solidFill>
                  <a:srgbClr val="585858"/>
                </a:solidFill>
                <a:latin typeface="Arial"/>
                <a:ea typeface="Arial"/>
              </a:rPr>
              <a:t>клетчатки</a:t>
            </a:r>
            <a:endParaRPr lang="ru-RU" sz="3200" b="0" strike="noStrike" spc="-1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>
                <a:solidFill>
                  <a:srgbClr val="585858"/>
                </a:solidFill>
                <a:latin typeface="Arial"/>
                <a:ea typeface="Arial"/>
              </a:rPr>
              <a:t>ненасыщенных жиров </a:t>
            </a:r>
            <a:endParaRPr lang="ru-RU" sz="3200" b="0" strike="noStrike" spc="-1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>
                <a:solidFill>
                  <a:srgbClr val="585858"/>
                </a:solidFill>
                <a:latin typeface="Arial"/>
                <a:ea typeface="Arial"/>
              </a:rPr>
              <a:t>пробиотиков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1275480" y="5067000"/>
            <a:ext cx="10629720" cy="377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r>
              <a:rPr lang="ru-RU" sz="36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Рафинированная еда*, </a:t>
            </a:r>
            <a:r>
              <a:rPr lang="ru-RU" sz="3600" b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фастфуд</a:t>
            </a:r>
            <a:r>
              <a:rPr lang="ru-RU" sz="36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, несезонные фрукты и овощи, молочные продукты,</a:t>
            </a:r>
            <a:r>
              <a:rPr lang="ru-RU" sz="36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ru-RU" sz="3600" b="1" strike="noStrike" spc="-1" dirty="0">
                <a:solidFill>
                  <a:srgbClr val="DDF255"/>
                </a:solidFill>
                <a:latin typeface="Arial"/>
                <a:ea typeface="Arial"/>
              </a:rPr>
              <a:t>содержащие растительные жиры, </a:t>
            </a:r>
            <a:r>
              <a:rPr lang="ru-RU" sz="3600" b="1" strike="noStrike" spc="-1" dirty="0">
                <a:solidFill>
                  <a:schemeClr val="bg1"/>
                </a:solidFill>
                <a:latin typeface="Arial"/>
                <a:ea typeface="Arial"/>
              </a:rPr>
              <a:t>избыток жиров животного </a:t>
            </a:r>
            <a:r>
              <a:rPr lang="ru-RU" sz="3600" b="1" strike="noStrike" spc="-1" dirty="0" smtClean="0">
                <a:solidFill>
                  <a:schemeClr val="bg1"/>
                </a:solidFill>
                <a:latin typeface="Arial"/>
                <a:ea typeface="Arial"/>
              </a:rPr>
              <a:t>происхождения </a:t>
            </a:r>
            <a:r>
              <a:rPr lang="ru-RU" sz="3600" b="1" strike="noStrike" spc="-1" dirty="0">
                <a:solidFill>
                  <a:schemeClr val="bg1"/>
                </a:solidFill>
                <a:latin typeface="Arial"/>
                <a:ea typeface="Arial"/>
              </a:rPr>
              <a:t>и в целом однообразный рацион </a:t>
            </a:r>
            <a:r>
              <a:rPr lang="ru-RU" sz="36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создают в организме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16274880" y="8439840"/>
            <a:ext cx="7152120" cy="3168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ИЗБЫТОК: </a:t>
            </a:r>
            <a:endParaRPr lang="ru-R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8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«быстрых» </a:t>
            </a:r>
            <a:r>
              <a:rPr lang="ru-RU" sz="3200" b="0" strike="noStrike" spc="-1" dirty="0">
                <a:solidFill>
                  <a:srgbClr val="585858"/>
                </a:solidFill>
                <a:latin typeface="Arial"/>
                <a:ea typeface="Arial"/>
              </a:rPr>
              <a:t>углеводов,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 dirty="0">
                <a:solidFill>
                  <a:srgbClr val="585858"/>
                </a:solidFill>
                <a:latin typeface="Arial"/>
                <a:ea typeface="Arial"/>
              </a:rPr>
              <a:t>твердых и насыщенных жиров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 dirty="0">
                <a:solidFill>
                  <a:srgbClr val="585858"/>
                </a:solidFill>
                <a:latin typeface="Arial"/>
                <a:ea typeface="Arial"/>
              </a:rPr>
              <a:t>соли 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85" name="image25.png"/>
          <p:cNvPicPr/>
          <p:nvPr/>
        </p:nvPicPr>
        <p:blipFill>
          <a:blip r:embed="rId4" cstate="print"/>
          <a:stretch/>
        </p:blipFill>
        <p:spPr>
          <a:xfrm>
            <a:off x="13792320" y="2889720"/>
            <a:ext cx="1523520" cy="2945880"/>
          </a:xfrm>
          <a:prstGeom prst="rect">
            <a:avLst/>
          </a:prstGeom>
          <a:ln w="12600">
            <a:noFill/>
          </a:ln>
        </p:spPr>
      </p:pic>
      <p:pic>
        <p:nvPicPr>
          <p:cNvPr id="186" name="image26.png"/>
          <p:cNvPicPr/>
          <p:nvPr/>
        </p:nvPicPr>
        <p:blipFill>
          <a:blip r:embed="rId5" cstate="print"/>
          <a:stretch/>
        </p:blipFill>
        <p:spPr>
          <a:xfrm>
            <a:off x="13868280" y="8370000"/>
            <a:ext cx="1422000" cy="2831760"/>
          </a:xfrm>
          <a:prstGeom prst="rect">
            <a:avLst/>
          </a:prstGeom>
          <a:ln w="12600">
            <a:noFill/>
          </a:ln>
        </p:spPr>
      </p:pic>
      <p:sp>
        <p:nvSpPr>
          <p:cNvPr id="187" name="Line 5"/>
          <p:cNvSpPr/>
          <p:nvPr/>
        </p:nvSpPr>
        <p:spPr>
          <a:xfrm>
            <a:off x="8424000" y="8337240"/>
            <a:ext cx="2892960" cy="0"/>
          </a:xfrm>
          <a:prstGeom prst="line">
            <a:avLst/>
          </a:prstGeom>
          <a:ln w="76320">
            <a:solidFill>
              <a:srgbClr val="DDF06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5.png"/>
          <p:cNvPicPr/>
          <p:nvPr/>
        </p:nvPicPr>
        <p:blipFill>
          <a:blip r:embed="rId3" cstate="print"/>
          <a:stretch/>
        </p:blipFill>
        <p:spPr>
          <a:xfrm>
            <a:off x="0" y="3600"/>
            <a:ext cx="24383520" cy="13708440"/>
          </a:xfrm>
          <a:prstGeom prst="rect">
            <a:avLst/>
          </a:prstGeom>
          <a:ln w="12600"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1267920" y="588600"/>
            <a:ext cx="2205108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535353"/>
                </a:solidFill>
                <a:latin typeface="Arial"/>
                <a:ea typeface="Arial"/>
              </a:rPr>
              <a:t>СКОЛЬКО НА САМОМ ДЕЛЕ ВИТАМИНОВ </a:t>
            </a:r>
            <a:endParaRPr lang="ru-RU" sz="6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>
                <a:solidFill>
                  <a:srgbClr val="535353"/>
                </a:solidFill>
                <a:latin typeface="Arial"/>
                <a:ea typeface="Arial"/>
              </a:rPr>
              <a:t>В НЕСЕЗОННЫХ ОВОЩАХ И ФРУКТАХ?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90" name="Line 2"/>
          <p:cNvSpPr/>
          <p:nvPr/>
        </p:nvSpPr>
        <p:spPr>
          <a:xfrm>
            <a:off x="2801880" y="15731280"/>
            <a:ext cx="20506680" cy="0"/>
          </a:xfrm>
          <a:prstGeom prst="line">
            <a:avLst/>
          </a:prstGeom>
          <a:ln w="25560" cap="rnd">
            <a:solidFill>
              <a:srgbClr val="3D85C6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1279440" y="2643840"/>
            <a:ext cx="2182500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585858"/>
                </a:solidFill>
                <a:latin typeface="Arial"/>
                <a:ea typeface="Arial"/>
              </a:rPr>
              <a:t>Несезонные овощи и фрукты выращивают в теплицах или на плантациях в тропическом климате.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585858"/>
                </a:solidFill>
                <a:latin typeface="Arial"/>
                <a:ea typeface="Arial"/>
              </a:rPr>
              <a:t>В первом случае это приводит к </a:t>
            </a:r>
            <a:r>
              <a:rPr lang="ru-RU" sz="3200" b="1" strike="noStrike" spc="-1">
                <a:solidFill>
                  <a:srgbClr val="299E0E"/>
                </a:solidFill>
                <a:latin typeface="Arial"/>
                <a:ea typeface="Arial"/>
              </a:rPr>
              <a:t>накоплению </a:t>
            </a:r>
            <a:r>
              <a:rPr lang="ru-RU" sz="3200" b="1" strike="noStrike" spc="-1">
                <a:solidFill>
                  <a:srgbClr val="309C1F"/>
                </a:solidFill>
                <a:latin typeface="Arial"/>
                <a:ea typeface="Arial"/>
              </a:rPr>
              <a:t>в плодах химических веществ — ускорителей роста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309C1F"/>
                </a:solidFill>
                <a:latin typeface="Arial"/>
                <a:ea typeface="Arial"/>
              </a:rPr>
              <a:t>и созревания.</a:t>
            </a:r>
            <a:r>
              <a:rPr lang="ru-RU" sz="320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3200" b="1" strike="noStrike" spc="-1">
                <a:solidFill>
                  <a:srgbClr val="585858"/>
                </a:solidFill>
                <a:latin typeface="Arial"/>
                <a:ea typeface="Arial"/>
              </a:rPr>
              <a:t>Во втором —  к недостаточному накоплению витаминов. 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1278360" y="4443480"/>
            <a:ext cx="571896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85858"/>
                </a:solidFill>
                <a:latin typeface="Arial"/>
                <a:ea typeface="Arial"/>
              </a:rPr>
              <a:t>Как фрукты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85858"/>
                </a:solidFill>
                <a:latin typeface="Arial"/>
                <a:ea typeface="Arial"/>
              </a:rPr>
              <a:t>и овощи попадают </a:t>
            </a:r>
            <a:endParaRPr lang="ru-RU" sz="4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>
                <a:solidFill>
                  <a:srgbClr val="585858"/>
                </a:solidFill>
                <a:latin typeface="Arial"/>
                <a:ea typeface="Arial"/>
              </a:rPr>
              <a:t>в магазин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1279440" y="11204280"/>
            <a:ext cx="1858788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800" b="1" strike="noStrike" cap="all" spc="-1">
                <a:solidFill>
                  <a:srgbClr val="535353"/>
                </a:solidFill>
                <a:latin typeface="Arial"/>
                <a:ea typeface="Arial"/>
              </a:rPr>
              <a:t>Длительная транспортировка или длительный срок хранения</a:t>
            </a:r>
            <a:r>
              <a:rPr lang="ru-RU" sz="2800" b="1" strike="noStrike" cap="all" spc="-1">
                <a:solidFill>
                  <a:srgbClr val="299E0E"/>
                </a:solidFill>
                <a:latin typeface="Arial"/>
                <a:ea typeface="Arial"/>
              </a:rPr>
              <a:t> значительно снижают содержание ряда витаминов</a:t>
            </a:r>
            <a:endParaRPr lang="ru-RU" sz="2800" b="0" strike="noStrike" spc="-1">
              <a:latin typeface="Arial"/>
            </a:endParaRPr>
          </a:p>
        </p:txBody>
      </p:sp>
      <p:grpSp>
        <p:nvGrpSpPr>
          <p:cNvPr id="194" name="Group 6"/>
          <p:cNvGrpSpPr/>
          <p:nvPr/>
        </p:nvGrpSpPr>
        <p:grpSpPr>
          <a:xfrm>
            <a:off x="20244960" y="4281840"/>
            <a:ext cx="5718960" cy="5718960"/>
            <a:chOff x="20244960" y="4281840"/>
            <a:chExt cx="5718960" cy="5718960"/>
          </a:xfrm>
        </p:grpSpPr>
        <p:grpSp>
          <p:nvGrpSpPr>
            <p:cNvPr id="195" name="Group 7"/>
            <p:cNvGrpSpPr/>
            <p:nvPr/>
          </p:nvGrpSpPr>
          <p:grpSpPr>
            <a:xfrm>
              <a:off x="20832120" y="5635800"/>
              <a:ext cx="3223800" cy="3421800"/>
              <a:chOff x="20832120" y="5635800"/>
              <a:chExt cx="3223800" cy="3421800"/>
            </a:xfrm>
          </p:grpSpPr>
          <p:sp>
            <p:nvSpPr>
              <p:cNvPr id="196" name="CustomShape 8"/>
              <p:cNvSpPr/>
              <p:nvPr/>
            </p:nvSpPr>
            <p:spPr>
              <a:xfrm>
                <a:off x="20832120" y="7108200"/>
                <a:ext cx="322380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 algn="ctr"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хранят </a:t>
                </a:r>
                <a:endParaRPr lang="ru-RU" sz="3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на прилавке </a:t>
                </a:r>
                <a:endParaRPr lang="ru-RU" sz="3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в магазине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197" name="image27.png"/>
              <p:cNvPicPr/>
              <p:nvPr/>
            </p:nvPicPr>
            <p:blipFill>
              <a:blip r:embed="rId4" cstate="print"/>
              <a:stretch/>
            </p:blipFill>
            <p:spPr>
              <a:xfrm>
                <a:off x="21641040" y="5635800"/>
                <a:ext cx="1457640" cy="145008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198" name="CustomShape 9"/>
            <p:cNvSpPr/>
            <p:nvPr/>
          </p:nvSpPr>
          <p:spPr>
            <a:xfrm>
              <a:off x="20244960" y="4281840"/>
              <a:ext cx="5718960" cy="5718960"/>
            </a:xfrm>
            <a:prstGeom prst="ellipse">
              <a:avLst/>
            </a:prstGeom>
            <a:noFill/>
            <a:ln w="38160">
              <a:solidFill>
                <a:srgbClr val="31A12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99" name="Group 10"/>
          <p:cNvGrpSpPr/>
          <p:nvPr/>
        </p:nvGrpSpPr>
        <p:grpSpPr>
          <a:xfrm>
            <a:off x="7060320" y="5142960"/>
            <a:ext cx="12931920" cy="1949400"/>
            <a:chOff x="7060320" y="5142960"/>
            <a:chExt cx="12931920" cy="1949400"/>
          </a:xfrm>
        </p:grpSpPr>
        <p:sp>
          <p:nvSpPr>
            <p:cNvPr id="200" name="Line 11"/>
            <p:cNvSpPr/>
            <p:nvPr/>
          </p:nvSpPr>
          <p:spPr>
            <a:xfrm>
              <a:off x="11919240" y="6148080"/>
              <a:ext cx="11109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01" name="Group 12"/>
            <p:cNvGrpSpPr/>
            <p:nvPr/>
          </p:nvGrpSpPr>
          <p:grpSpPr>
            <a:xfrm>
              <a:off x="13385880" y="5576400"/>
              <a:ext cx="5962320" cy="1498320"/>
              <a:chOff x="13385880" y="5576400"/>
              <a:chExt cx="5962320" cy="1498320"/>
            </a:xfrm>
          </p:grpSpPr>
          <p:sp>
            <p:nvSpPr>
              <p:cNvPr id="202" name="CustomShape 13"/>
              <p:cNvSpPr/>
              <p:nvPr/>
            </p:nvSpPr>
            <p:spPr>
              <a:xfrm>
                <a:off x="15220440" y="5612760"/>
                <a:ext cx="4127760" cy="14619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доставляют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до склада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203" name="image28.png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13385880" y="5576400"/>
                <a:ext cx="1758960" cy="119736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04" name="Group 14"/>
            <p:cNvGrpSpPr/>
            <p:nvPr/>
          </p:nvGrpSpPr>
          <p:grpSpPr>
            <a:xfrm>
              <a:off x="7060320" y="5142960"/>
              <a:ext cx="4939920" cy="1949400"/>
              <a:chOff x="7060320" y="5142960"/>
              <a:chExt cx="4939920" cy="1949400"/>
            </a:xfrm>
          </p:grpSpPr>
          <p:sp>
            <p:nvSpPr>
              <p:cNvPr id="205" name="CustomShape 15"/>
              <p:cNvSpPr/>
              <p:nvPr/>
            </p:nvSpPr>
            <p:spPr>
              <a:xfrm>
                <a:off x="8646480" y="5142960"/>
                <a:ext cx="335376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плоды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выращивают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в теплице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206" name="image29.png"/>
              <p:cNvPicPr/>
              <p:nvPr/>
            </p:nvPicPr>
            <p:blipFill>
              <a:blip r:embed="rId6" cstate="print"/>
              <a:stretch/>
            </p:blipFill>
            <p:spPr>
              <a:xfrm>
                <a:off x="7060320" y="5323680"/>
                <a:ext cx="1476000" cy="141372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207" name="Line 16"/>
            <p:cNvSpPr/>
            <p:nvPr/>
          </p:nvSpPr>
          <p:spPr>
            <a:xfrm>
              <a:off x="18237240" y="6148080"/>
              <a:ext cx="175500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8" name="Group 17"/>
          <p:cNvGrpSpPr/>
          <p:nvPr/>
        </p:nvGrpSpPr>
        <p:grpSpPr>
          <a:xfrm>
            <a:off x="1118880" y="7369560"/>
            <a:ext cx="18873360" cy="3726720"/>
            <a:chOff x="1118880" y="7369560"/>
            <a:chExt cx="18873360" cy="3726720"/>
          </a:xfrm>
        </p:grpSpPr>
        <p:grpSp>
          <p:nvGrpSpPr>
            <p:cNvPr id="209" name="Group 18"/>
            <p:cNvGrpSpPr/>
            <p:nvPr/>
          </p:nvGrpSpPr>
          <p:grpSpPr>
            <a:xfrm>
              <a:off x="1118880" y="7369560"/>
              <a:ext cx="3358080" cy="3241080"/>
              <a:chOff x="1118880" y="7369560"/>
              <a:chExt cx="3358080" cy="3241080"/>
            </a:xfrm>
          </p:grpSpPr>
          <p:sp>
            <p:nvSpPr>
              <p:cNvPr id="210" name="CustomShape 19"/>
              <p:cNvSpPr/>
              <p:nvPr/>
            </p:nvSpPr>
            <p:spPr>
              <a:xfrm>
                <a:off x="1118880" y="8661240"/>
                <a:ext cx="335808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плоды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срывают незрелыми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211" name="image30.png"/>
              <p:cNvPicPr/>
              <p:nvPr/>
            </p:nvPicPr>
            <p:blipFill>
              <a:blip r:embed="rId7" cstate="print"/>
              <a:stretch/>
            </p:blipFill>
            <p:spPr>
              <a:xfrm>
                <a:off x="1369800" y="7369560"/>
                <a:ext cx="1614600" cy="141372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2" name="Group 20"/>
            <p:cNvGrpSpPr/>
            <p:nvPr/>
          </p:nvGrpSpPr>
          <p:grpSpPr>
            <a:xfrm>
              <a:off x="14625360" y="7395120"/>
              <a:ext cx="4722840" cy="3173400"/>
              <a:chOff x="14625360" y="7395120"/>
              <a:chExt cx="4722840" cy="3173400"/>
            </a:xfrm>
          </p:grpSpPr>
          <p:sp>
            <p:nvSpPr>
              <p:cNvPr id="213" name="CustomShape 21"/>
              <p:cNvSpPr/>
              <p:nvPr/>
            </p:nvSpPr>
            <p:spPr>
              <a:xfrm>
                <a:off x="14625360" y="8619120"/>
                <a:ext cx="472284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дозревают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в газовой камере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3-7 дней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214" name="image31.png"/>
              <p:cNvPicPr/>
              <p:nvPr/>
            </p:nvPicPr>
            <p:blipFill>
              <a:blip r:embed="rId8" cstate="print"/>
              <a:stretch/>
            </p:blipFill>
            <p:spPr>
              <a:xfrm>
                <a:off x="14791680" y="7395120"/>
                <a:ext cx="1442880" cy="13496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5" name="Group 22"/>
            <p:cNvGrpSpPr/>
            <p:nvPr/>
          </p:nvGrpSpPr>
          <p:grpSpPr>
            <a:xfrm>
              <a:off x="5016600" y="7678440"/>
              <a:ext cx="3676680" cy="2939760"/>
              <a:chOff x="5016600" y="7678440"/>
              <a:chExt cx="3676680" cy="2939760"/>
            </a:xfrm>
          </p:grpSpPr>
          <p:sp>
            <p:nvSpPr>
              <p:cNvPr id="216" name="CustomShape 23"/>
              <p:cNvSpPr/>
              <p:nvPr/>
            </p:nvSpPr>
            <p:spPr>
              <a:xfrm>
                <a:off x="5016600" y="8668800"/>
                <a:ext cx="367668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транспорти-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ровка занимает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время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217" name="image32.png"/>
              <p:cNvPicPr/>
              <p:nvPr/>
            </p:nvPicPr>
            <p:blipFill>
              <a:blip r:embed="rId9" cstate="print"/>
              <a:stretch/>
            </p:blipFill>
            <p:spPr>
              <a:xfrm>
                <a:off x="5204880" y="7678440"/>
                <a:ext cx="1914120" cy="11790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8" name="Group 24"/>
            <p:cNvGrpSpPr/>
            <p:nvPr/>
          </p:nvGrpSpPr>
          <p:grpSpPr>
            <a:xfrm>
              <a:off x="9839520" y="7730280"/>
              <a:ext cx="3403800" cy="3366000"/>
              <a:chOff x="9839520" y="7730280"/>
              <a:chExt cx="3403800" cy="3366000"/>
            </a:xfrm>
          </p:grpSpPr>
          <p:sp>
            <p:nvSpPr>
              <p:cNvPr id="219" name="CustomShape 25"/>
              <p:cNvSpPr/>
              <p:nvPr/>
            </p:nvSpPr>
            <p:spPr>
              <a:xfrm>
                <a:off x="9839520" y="8659440"/>
                <a:ext cx="3403800" cy="24368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доставляют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до распреде-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лительного </a:t>
                </a:r>
                <a:endParaRPr lang="ru-RU" sz="32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535353"/>
                    </a:solidFill>
                    <a:latin typeface="Arial"/>
                    <a:ea typeface="Arial"/>
                  </a:rPr>
                  <a:t>центра</a:t>
                </a:r>
                <a:endParaRPr lang="ru-RU" sz="3200" b="0" strike="noStrike" spc="-1">
                  <a:latin typeface="Arial"/>
                </a:endParaRPr>
              </a:p>
            </p:txBody>
          </p:sp>
          <p:pic>
            <p:nvPicPr>
              <p:cNvPr id="220" name="image28.png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10073520" y="7730280"/>
                <a:ext cx="1628640" cy="110880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221" name="Line 26"/>
            <p:cNvSpPr/>
            <p:nvPr/>
          </p:nvSpPr>
          <p:spPr>
            <a:xfrm>
              <a:off x="16768080" y="8165160"/>
              <a:ext cx="32241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Line 27"/>
            <p:cNvSpPr/>
            <p:nvPr/>
          </p:nvSpPr>
          <p:spPr>
            <a:xfrm>
              <a:off x="12196080" y="8165160"/>
              <a:ext cx="222300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Line 28"/>
            <p:cNvSpPr/>
            <p:nvPr/>
          </p:nvSpPr>
          <p:spPr>
            <a:xfrm>
              <a:off x="7616160" y="8165160"/>
              <a:ext cx="20379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Line 29"/>
            <p:cNvSpPr/>
            <p:nvPr/>
          </p:nvSpPr>
          <p:spPr>
            <a:xfrm>
              <a:off x="3374280" y="8165160"/>
              <a:ext cx="169992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3219</Words>
  <Application>Microsoft Office PowerPoint</Application>
  <PresentationFormat>Произвольный</PresentationFormat>
  <Paragraphs>427</Paragraphs>
  <Slides>23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Microsoft YaHei</vt:lpstr>
      <vt:lpstr>Arial</vt:lpstr>
      <vt:lpstr>Arial Black</vt:lpstr>
      <vt:lpstr>DejaVu Sans</vt:lpstr>
      <vt:lpstr>Montserrat Bold</vt:lpstr>
      <vt:lpstr>Montserrat Regular</vt:lpstr>
      <vt:lpstr>Roboto</vt:lpstr>
      <vt:lpstr>Roboto Bold</vt:lpstr>
      <vt:lpstr>Times New Roman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Elya</dc:creator>
  <cp:lastModifiedBy>Pavel</cp:lastModifiedBy>
  <cp:revision>30</cp:revision>
  <dcterms:modified xsi:type="dcterms:W3CDTF">2020-07-23T14:38:53Z</dcterms:modified>
  <dc:language>ru-RU</dc:language>
</cp:coreProperties>
</file>