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20104100" cy="11309350"/>
  <p:notesSz cx="20104100" cy="1130935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A25C74CC-BDC0-4E4F-8483-5D503AD60A96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80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65A1B14-949A-49DE-969E-3D2DE5EAFB5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В12 (цианокобаламин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) очень важен для нормального развития и роста. Он помогает нормализовать работу ЦНС; в комплексе с йодом и холином В12 работает на то, чтобы ребенок стал более усидчивым и уравновешенным. В12 участвует в метаболизме жирных кислот и в синтезе миелина – оболочки нервных волокон. Недостаток этого витамина повышает риск развития различных неврологических расстройств. Он особенно полезен детям, склонным к агрессивному и антисоциальному поведению.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ADDE6C0-F801-47F0-8103-35F1CF89A7A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Пантотеновая кислота (D-кальция пантотенат)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в первую очередь важна для синтеза гормонов надпочечников и работы ЦНС. Она участвует в синтезе веществ, необходимых для нормального функционирования нервной системы — нейротрансмиттеров, медиаторов и гормонов. В результате стабилизируется состояние нервной системы, что особенно актуально для детей и подростков.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10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0351ED8A-CEC7-4CFB-8091-4CCBD8313F1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Йод (из калия йодида)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помогает обеспечить нормальное функционирование эндокринной системы и, в частности, щитовидной железы. Йод входит в состав гормонов щитовидки – тироксина и трийодтиронина. Недостаточная выработка этих гормонов приводит к замедлению развития детского мозга, в итоге у ребенка могут возникнуть проблемы с интеллектуальным развитием и другие заболевания, так как гормоны щитовидной железы оказывают влияние на работу буквально всех жизненно важных органов и систем в организме.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13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731C282-0E69-48C5-B0E3-6F5ABC19E34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Селен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как один из самых эффективных антиоксидантов помогает координировать работу различных систем организма, в том числе, выработку ферментов и гормонов. 85 % всей энергии вырабатывается в клетках благодаря присутствию селена. При его дефиците наступает хроническая усталость и заметно ухудшается работа всех органов, как у взрослых, так и у детей.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16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4B60075-089B-4F19-9B37-19431D617E2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Холин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играет немаловажную роль в нормальном функционировании нервной системы. Холин защищает нервные клетки от повреждения, сохраняя их миелиновый слой. Присутствие холина в организме положительно сказывается на таких психических процессах, как память, внимание, способность к концентрации. В результате ребёнок становится усидчивей и учится с большим энтузиазмом.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19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E35F018-01CF-439E-A061-CC705D649E0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Ямми Витс – это витаминно-минеральный комплекс нового поколения в форме жевательных пастилок. По вкусу и текстуре напоминают мармелад, при этом они не содержат сахара. Сладкий вкус обеспечивает ксилит и сорбит, которые одновременно защищают зубную эмаль от кариеса. Все ароматизаторы в составе Ямми Витс – натуральные, благодаря отличному вкусу витамины Ямми Витс нравятся как взрослым, так и детям.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Формула Ямми Витс:</a:t>
            </a:r>
            <a:endParaRPr b="0" lang="ru-RU" sz="1200" spc="-1" strike="noStrike">
              <a:latin typeface="Arial"/>
            </a:endParaRPr>
          </a:p>
          <a:p>
            <a:pPr lvl="1" marL="6285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помогает преодолеть период активного роста, способствуя правильному развитию костно-мышечной системы;</a:t>
            </a:r>
            <a:endParaRPr b="0" lang="ru-RU" sz="1200" spc="-1" strike="noStrike">
              <a:latin typeface="Arial"/>
            </a:endParaRPr>
          </a:p>
          <a:p>
            <a:pPr lvl="1" marL="6285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поддерживает иммунитет и помогает быстро восстановить силы после перенесённых заболеваний;</a:t>
            </a:r>
            <a:endParaRPr b="0" lang="ru-RU" sz="1200" spc="-1" strike="noStrike">
              <a:latin typeface="Arial"/>
            </a:endParaRPr>
          </a:p>
          <a:p>
            <a:pPr lvl="1" marL="6285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помогает преодолеть психоэмоциональное напряжение;</a:t>
            </a:r>
            <a:endParaRPr b="0" lang="ru-RU" sz="1200" spc="-1" strike="noStrike">
              <a:latin typeface="Arial"/>
            </a:endParaRPr>
          </a:p>
          <a:p>
            <a:pPr lvl="1" marL="6285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восполняет недостаток витаминов  и микроэлементов в однообразном рационе питания и увлечениях фаст-фудом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22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5E393C3-2E2C-41FF-B9B1-62B50DEDD99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Ямми Витс создан по инновационной технологии ConCordix, которая позволяет сочетать активные вещества, растворенные как в масле, так и в воде. В сочетании с натуральными ароматизаторами апельсин / лимон мы получили продукт в виде вкусной мягкой жевательной пастилки. Клинически доказано, что в такой форме витамины усваиваются лучше и полноценнее на 44% по сравнению с обычными таблетками или капсулами. 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225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F117C2C-32CC-4208-AB0B-7F07DD460F4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Биодоступность –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эмульсионная форма увеличивает биодоступность продукта на  44%.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Натуральный вкус – натуральный вкус фруктового желе.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Технологичность  - жевать так вкусно и естественно детям и взрослым.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28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EB95B8C-2FF6-4B84-839F-711B179EF07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Мы собрали все лучшее: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Жевательные мармеладки со вкусом фруктового желе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надо запивать водой 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содержит глютена 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 содержит сахара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Только натуральные вкусовые добавки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Обеспечивают организм необходимыми витаминами в биодоступной форме 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Удобная упаковка всегда с собой</a:t>
            </a:r>
            <a:endParaRPr b="0" lang="ru-RU" sz="12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Прием приятен, прост, удобен, гигиеничен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31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13EEFFE-96E7-4BDC-B0BF-9D318D7AC75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Школа, дополнительные занятия, спортивная школа, репетиторы, курсы иностранного языка и игры на гитаре, уроки, уроки, уроки…. А еще надо успеть в ВК ленту обновить, с друзьями в McDonald’s сходить…. Да мало ли занятий у современного подростка. Времени на остановиться, обернуться и подумать не хватает. Живем бегом, растем на бегу.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D897D94-3D71-43D8-B766-11A3AA7D7B8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Каждый человек знает, что правильное и сбалансированное питание – залог здоровья. Однако в современном мире очень сложно питаться по всем правилам. Часто просто не хватает времени для того, чтобы следить за своим питанием, а большая часть подростков просто не считает нужным это делать.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А ведь растущий организм нуждается в большем количестве витаминов и минералов, чем взрослый. А получить их из фаст-фуда и различных газировок невозможно. Запретить употреблять эти продукты мы, конечно, можем, но будут ли они следовать нашим запретам? Тем более, что уследить, что кушает ребенок в школе или во время общения со своими сверстниками вне дома очень сложно.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Учитывая, что дети неохотно едят овощи и фрукты, у них часто наблюдается дефицит многих питательных веществ, который нужно обязательно восполнять.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186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B79F82C-83AC-4AC7-B8F4-53EB9E7A10D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Для полноценного роста, развития и поддержания здоровья современным подросткам необходимы витаминно-минеральные комплексы, которые помогут нормализовать витаминно-минеральный баланс в организме.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Витаминный комплекс особенно необходим в период активного роста: он помогает формированию костно-мышечной системы, позволяет быстро восстанавливать силы, стабилизировать психоэмоциональный фон, компенсировать нехватку полезных веществ при однообразном или неправильном питании (например, фастфудом или сладостями).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С 12 до 17 лет организм ребенка начинает расти в стремительном темпе. В этот период происходит половое созревание, в результате которого вовсю начинают «играть» гормоны. Все это сильно влияет на концентрацию внимания, дети становятся рассеянными и начинают плохо учиться. На фоне этого возникают проблемы с родителями (ссоры, скандалы и т.д.), которые сильно влияют на психику ребенка, и он начинает испытывать стресс.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Стресс в свою очередь проявляется повышенной раздражительностью, отсутствием аппетита и т.д. Допускать этого ни в коем случае нельзя. Ведь питание – это самое главное для растущего организма. И чтобы как-то помочь ребенку, родитель должен обеспечить ему дополнительный прием витаминов.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Это будет способствовать не только хорошему физическому и умственному развитию подростка, но и улучшению его общего самочувствия. После нескольких недель приема витаминов, вы сможете заметить, как изменилось поведение вашего ребенка. Он станет более внимательным, спокойным и сосредоточенным.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Ведь каждый витамин в организме выполняет свою «работу».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89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CAB9CCA-1586-4E27-BC18-20ED58D29CA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Arial"/>
              </a:rPr>
              <a:t>Например:</a:t>
            </a:r>
            <a:br/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А (Ретинол пальмитат)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– жирорастворимый витамин-антиоксидант. Участвует в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синтезе белков, жиров, в минеральном обмене,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помогая обеспечить нормальное функционирование различных органов и систем.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А благотворно влияет на зрение: не случайно вареная печень – один из основных источников витамина А – издавна использовалась как средство от ночной слепоты.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А имеет огромное значение для световосприятия, здоровья кожи.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А необходим для функционирования иммунной системы и борьбы с инфекциями.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Он помогает защититься от простуд, гриппа, ОРВИ, инфекций пищеварительного тракта, мочеполовой системы.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Дополнительный прием витамина А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будет способствовать укреплению всего организма в целом.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5AEDE43-4CCC-4B80-8DF8-16345CCF837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 D3 (Холекальциферол).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Главная функция витамина D3  – регулирование метаболизма кальция и фосфора, так что он напрямую влияет на состояние костей и зубов. Также витамин D необходим для нормального функционирования иммунной системы.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D помогает усваиваться кальцию, который является главным в формировании скелета. Кроме того, этот витамин поддерживает работу нервной системы и способствует укреплению иммунитета.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95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F8A2BA5-5CCD-415C-BA12-5FEAAB0E9D6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 marL="216000" indent="-2160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Е (d-a-токоферол)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помогает защитить нервную и сердечно-сосудистую систему, мышечную ткань и сетчатку глаз. Витамин Е повышает физическую активность: он накапливает гликоген – один из основных источников энергии. Токоферол особенно важен для детей, поскольку он участвует в формировании и обновлении клеток организма. Витамин Е положительно влияет на кожу: предотвращает раздражения и сухость, оказывает профилактический и лечебный эффект при воспалительных процессах.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Этот витамин особенно необходим в период полового созревания, когда происходит перестройка гормонального фона.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98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F813E92-1E26-49DF-90F8-35F106C4C37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В6 (пиридоксина гидрохлорид)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–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влияет на усвоение ненасыщенных жирных кислот, необходимых для синтеза клеток организма. Они борются с воспалительными процессами, улучшают состояние волос и кожи (что особенно важно для подростков, часто страдающих от угревой сыпи). Взаимодействуя с кальцием, витамин В6 обеспечивает нормальную работу и расслабление мышц, положительно влияет на состояние сердца, центральной и периферической нервной системы.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01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FB5A7DD-C1F7-4484-ADEA-690EECFFC35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Img"/>
          </p:nvPr>
        </p:nvSpPr>
        <p:spPr>
          <a:xfrm>
            <a:off x="6281640" y="847800"/>
            <a:ext cx="7540200" cy="4241520"/>
          </a:xfrm>
          <a:prstGeom prst="rect">
            <a:avLst/>
          </a:prstGeom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2009880" y="5372280"/>
            <a:ext cx="16084080" cy="508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Витамин В9, фолиевая кислота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 особенно необходима в период активного роста организма, так как витамин В9 отвечает за кроветворную, иммунную функции, работу нервной системы. От недостатка витамина В9 страдает, в первую очередь, костный мозг — важнейший орган кроветворения, отвечающий за образование клеток крови. Детям фолиевая кислота нужна, чтобы избежать малокровия или анемии — недостатка красных кровяных телец. При дефиците фолиевой кислоты могут наблюдаться </a:t>
            </a:r>
            <a:r>
              <a:rPr b="0" lang="ru-RU" sz="2000" spc="-1" strike="noStrike">
                <a:solidFill>
                  <a:srgbClr val="000000"/>
                </a:solidFill>
                <a:latin typeface="+mn-lt"/>
                <a:ea typeface="+mn-ea"/>
              </a:rPr>
              <a:t> нарушения работы центральной нервной системы, вплоть до заторможенного мышления.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04" name="TextShape 3"/>
          <p:cNvSpPr txBox="1"/>
          <p:nvPr/>
        </p:nvSpPr>
        <p:spPr>
          <a:xfrm>
            <a:off x="11387160" y="10742760"/>
            <a:ext cx="8712000" cy="564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20412C4-4E5E-4C42-AA19-DAEEC4073EB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A0190AB5-BACB-4358-A410-9D04BE39B003}" type="datetime">
              <a:rPr b="0" lang="ru-RU" sz="1800" spc="-1" strike="noStrike">
                <a:solidFill>
                  <a:srgbClr val="b2b2b2"/>
                </a:solidFill>
                <a:latin typeface="Calibri"/>
              </a:rPr>
              <a:t>10.9.19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AE66D552-3CF1-4F72-9A40-062C1AB63346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3534480" y="2019240"/>
            <a:ext cx="13034880" cy="230328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66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82077DBD-A775-4EDA-BFD5-53F3411C999A}" type="datetime">
              <a:rPr b="0" lang="ru-RU" sz="1800" spc="-1" strike="noStrike">
                <a:solidFill>
                  <a:srgbClr val="b2b2b2"/>
                </a:solidFill>
                <a:latin typeface="Calibri"/>
              </a:rPr>
              <a:t>10.9.19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4CD04F93-11C8-4B21-975C-43460C5C26F9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534480" y="2019240"/>
            <a:ext cx="13034880" cy="230328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66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005120" y="2601000"/>
            <a:ext cx="18093240" cy="7463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F226F92D-7140-492A-A6C0-0F3B3E0616E6}" type="datetime">
              <a:rPr b="0" lang="ru-RU" sz="1800" spc="-1" strike="noStrike">
                <a:solidFill>
                  <a:srgbClr val="b2b2b2"/>
                </a:solidFill>
                <a:latin typeface="Calibri"/>
              </a:rPr>
              <a:t>10.9.19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A93BEF29-F247-4D1B-BE54-8231E9C7C836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Изображение 1" descr=""/>
          <p:cNvPicPr/>
          <p:nvPr/>
        </p:nvPicPr>
        <p:blipFill>
          <a:blip r:embed="rId1"/>
          <a:stretch/>
        </p:blipFill>
        <p:spPr>
          <a:xfrm>
            <a:off x="0" y="0"/>
            <a:ext cx="20103840" cy="1130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1637280" y="7053840"/>
            <a:ext cx="414756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318" strike="noStrike">
                <a:solidFill>
                  <a:srgbClr val="ffffff"/>
                </a:solidFill>
                <a:latin typeface="Arial"/>
              </a:rPr>
              <a:t>Витамин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637280" y="6467760"/>
            <a:ext cx="5747760" cy="20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4000"/>
              </a:lnSpc>
            </a:pPr>
            <a:r>
              <a:rPr b="0" lang="ru-RU" sz="6600" spc="-94" strike="noStrike">
                <a:solidFill>
                  <a:srgbClr val="ffffff"/>
                </a:solidFill>
                <a:latin typeface="Arial"/>
              </a:rPr>
              <a:t>Пан</a:t>
            </a:r>
            <a:r>
              <a:rPr b="0" lang="ru-RU" sz="6600" spc="-188" strike="noStrike">
                <a:solidFill>
                  <a:srgbClr val="ffffff"/>
                </a:solidFill>
                <a:latin typeface="Arial"/>
              </a:rPr>
              <a:t>т</a:t>
            </a:r>
            <a:r>
              <a:rPr b="0" lang="ru-RU" sz="6600" spc="-242" strike="noStrike">
                <a:solidFill>
                  <a:srgbClr val="ffffff"/>
                </a:solidFill>
                <a:latin typeface="Arial"/>
              </a:rPr>
              <a:t>о</a:t>
            </a:r>
            <a:r>
              <a:rPr b="0" lang="ru-RU" sz="6600" spc="-188" strike="noStrike">
                <a:solidFill>
                  <a:srgbClr val="ffffff"/>
                </a:solidFill>
                <a:latin typeface="Arial"/>
              </a:rPr>
              <a:t>т</a:t>
            </a:r>
            <a:r>
              <a:rPr b="0" lang="ru-RU" sz="6600" spc="-103" strike="noStrike">
                <a:solidFill>
                  <a:srgbClr val="ffffff"/>
                </a:solidFill>
                <a:latin typeface="Arial"/>
              </a:rPr>
              <a:t>ено</a:t>
            </a:r>
            <a:r>
              <a:rPr b="0" lang="ru-RU" sz="6600" spc="-180" strike="noStrike">
                <a:solidFill>
                  <a:srgbClr val="ffffff"/>
                </a:solidFill>
                <a:latin typeface="Arial"/>
              </a:rPr>
              <a:t>в</a:t>
            </a:r>
            <a:r>
              <a:rPr b="0" lang="ru-RU" sz="6600" spc="-117" strike="noStrike">
                <a:solidFill>
                  <a:srgbClr val="ffffff"/>
                </a:solidFill>
                <a:latin typeface="Arial"/>
              </a:rPr>
              <a:t>ая  </a:t>
            </a:r>
            <a:r>
              <a:rPr b="0" lang="ru-RU" sz="6600" spc="287" strike="noStrike">
                <a:solidFill>
                  <a:srgbClr val="ffffff"/>
                </a:solidFill>
                <a:latin typeface="Arial"/>
              </a:rPr>
              <a:t>кислота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637280" y="6509160"/>
            <a:ext cx="247104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574" strike="noStrike">
                <a:solidFill>
                  <a:srgbClr val="ffffff"/>
                </a:solidFill>
                <a:latin typeface="Arial"/>
              </a:rPr>
              <a:t>Й</a:t>
            </a:r>
            <a:r>
              <a:rPr b="0" lang="ru-RU" sz="6600" spc="369" strike="noStrike">
                <a:solidFill>
                  <a:srgbClr val="ffffff"/>
                </a:solidFill>
                <a:latin typeface="Arial"/>
              </a:rPr>
              <a:t>од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Изображение 3" descr=""/>
          <p:cNvPicPr/>
          <p:nvPr/>
        </p:nvPicPr>
        <p:blipFill>
          <a:blip r:embed="rId1"/>
          <a:stretch/>
        </p:blipFill>
        <p:spPr>
          <a:xfrm>
            <a:off x="252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1637280" y="6509160"/>
            <a:ext cx="353772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574" strike="noStrike">
                <a:solidFill>
                  <a:srgbClr val="ffffff"/>
                </a:solidFill>
                <a:latin typeface="Arial"/>
              </a:rPr>
              <a:t>С</a:t>
            </a:r>
            <a:r>
              <a:rPr b="0" lang="ru-RU" sz="6600" spc="293" strike="noStrike">
                <a:solidFill>
                  <a:srgbClr val="ffffff"/>
                </a:solidFill>
                <a:latin typeface="Arial"/>
              </a:rPr>
              <a:t>е</a:t>
            </a:r>
            <a:r>
              <a:rPr b="0" lang="ru-RU" sz="6600" spc="522" strike="noStrike">
                <a:solidFill>
                  <a:srgbClr val="ffffff"/>
                </a:solidFill>
                <a:latin typeface="Arial"/>
              </a:rPr>
              <a:t>лен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637280" y="6509160"/>
            <a:ext cx="323316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474" strike="noStrike">
                <a:solidFill>
                  <a:srgbClr val="ffffff"/>
                </a:solidFill>
                <a:latin typeface="Arial"/>
              </a:rPr>
              <a:t>Х</a:t>
            </a:r>
            <a:r>
              <a:rPr b="0" lang="ru-RU" sz="6600" spc="369" strike="noStrike">
                <a:solidFill>
                  <a:srgbClr val="ffffff"/>
                </a:solidFill>
                <a:latin typeface="Arial"/>
              </a:rPr>
              <a:t>о</a:t>
            </a:r>
            <a:r>
              <a:rPr b="0" lang="ru-RU" sz="6600" spc="522" strike="noStrike">
                <a:solidFill>
                  <a:srgbClr val="ffffff"/>
                </a:solidFill>
                <a:latin typeface="Arial"/>
              </a:rPr>
              <a:t>лин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"/>
          <p:cNvGrpSpPr/>
          <p:nvPr/>
        </p:nvGrpSpPr>
        <p:grpSpPr>
          <a:xfrm>
            <a:off x="0" y="0"/>
            <a:ext cx="20101320" cy="11309040"/>
            <a:chOff x="0" y="0"/>
            <a:chExt cx="20101320" cy="11309040"/>
          </a:xfrm>
        </p:grpSpPr>
        <p:pic>
          <p:nvPicPr>
            <p:cNvPr id="158" name="Изображение 2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20101320" cy="11309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" descr=""/>
            <p:cNvPicPr/>
            <p:nvPr/>
          </p:nvPicPr>
          <p:blipFill>
            <a:blip r:embed="rId2"/>
            <a:stretch/>
          </p:blipFill>
          <p:spPr>
            <a:xfrm>
              <a:off x="1220400" y="394200"/>
              <a:ext cx="6411600" cy="1047780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Изображение 6" descr=""/>
          <p:cNvPicPr/>
          <p:nvPr/>
        </p:nvPicPr>
        <p:blipFill>
          <a:blip r:embed="rId1"/>
          <a:stretch/>
        </p:blipFill>
        <p:spPr>
          <a:xfrm>
            <a:off x="0" y="720"/>
            <a:ext cx="20103840" cy="1130832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10955880" y="5039640"/>
            <a:ext cx="457020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-182" strike="noStrike">
                <a:solidFill>
                  <a:srgbClr val="ffffff"/>
                </a:solidFill>
                <a:latin typeface="Arial"/>
              </a:rPr>
              <a:t>T</a:t>
            </a:r>
            <a:r>
              <a:rPr b="0" lang="ru-RU" sz="6600" spc="162" strike="noStrike">
                <a:solidFill>
                  <a:srgbClr val="ffffff"/>
                </a:solidFill>
                <a:latin typeface="Arial"/>
              </a:rPr>
              <a:t>wo-in-One</a:t>
            </a:r>
            <a:endParaRPr b="0" lang="ru-RU" sz="6600" spc="-1" strike="noStrike">
              <a:latin typeface="Arial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1671480" y="3357360"/>
            <a:ext cx="5408640" cy="2292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12600">
              <a:lnSpc>
                <a:spcPct val="114000"/>
              </a:lnSpc>
            </a:pPr>
            <a:r>
              <a:rPr b="0" lang="ru-RU" sz="6600" spc="-18" strike="noStrike">
                <a:solidFill>
                  <a:srgbClr val="404040"/>
                </a:solidFill>
                <a:latin typeface="Arial"/>
              </a:rPr>
              <a:t>Т</a:t>
            </a:r>
            <a:r>
              <a:rPr b="0" lang="ru-RU" sz="6600" spc="199" strike="noStrike">
                <a:solidFill>
                  <a:srgbClr val="404040"/>
                </a:solidFill>
                <a:latin typeface="Arial"/>
              </a:rPr>
              <a:t>е</a:t>
            </a:r>
            <a:r>
              <a:rPr b="0" lang="ru-RU" sz="6600" spc="333" strike="noStrike">
                <a:solidFill>
                  <a:srgbClr val="404040"/>
                </a:solidFill>
                <a:latin typeface="Arial"/>
              </a:rPr>
              <a:t>хн</a:t>
            </a:r>
            <a:r>
              <a:rPr b="0" lang="ru-RU" sz="6600" spc="199" strike="noStrike">
                <a:solidFill>
                  <a:srgbClr val="404040"/>
                </a:solidFill>
                <a:latin typeface="Arial"/>
              </a:rPr>
              <a:t>о</a:t>
            </a:r>
            <a:r>
              <a:rPr b="0" lang="ru-RU" sz="6600" spc="432" strike="noStrike">
                <a:solidFill>
                  <a:srgbClr val="404040"/>
                </a:solidFill>
                <a:latin typeface="Arial"/>
              </a:rPr>
              <a:t>л</a:t>
            </a:r>
            <a:r>
              <a:rPr b="0" lang="ru-RU" sz="6600" spc="304" strike="noStrike">
                <a:solidFill>
                  <a:srgbClr val="404040"/>
                </a:solidFill>
                <a:latin typeface="Arial"/>
              </a:rPr>
              <a:t>огия  </a:t>
            </a:r>
            <a:r>
              <a:rPr b="0" lang="ru-RU" sz="6600" spc="369" strike="noStrike">
                <a:solidFill>
                  <a:srgbClr val="404040"/>
                </a:solidFill>
                <a:latin typeface="Arial"/>
              </a:rPr>
              <a:t>ConCordix</a:t>
            </a:r>
            <a:r>
              <a:rPr b="0" lang="ru-RU" sz="5779" spc="554" strike="noStrike" baseline="31000">
                <a:solidFill>
                  <a:srgbClr val="404040"/>
                </a:solidFill>
                <a:latin typeface="Arial"/>
              </a:rPr>
              <a:t>®</a:t>
            </a:r>
            <a:endParaRPr b="0" lang="ru-RU" sz="578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4113360" y="7848000"/>
            <a:ext cx="2585520" cy="43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2850" spc="52" strike="noStrike">
                <a:solidFill>
                  <a:srgbClr val="403e41"/>
                </a:solidFill>
                <a:latin typeface="Arial"/>
              </a:rPr>
              <a:t>W</a:t>
            </a:r>
            <a:r>
              <a:rPr b="0" lang="ru-RU" sz="2850" spc="72" strike="noStrike">
                <a:solidFill>
                  <a:srgbClr val="403e41"/>
                </a:solidFill>
                <a:latin typeface="Arial"/>
              </a:rPr>
              <a:t>ater-soluble</a:t>
            </a:r>
            <a:endParaRPr b="0" lang="ru-RU" sz="2850" spc="-1" strike="noStrike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1671480" y="7848000"/>
            <a:ext cx="2131920" cy="43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2850" spc="148" strike="noStrike">
                <a:solidFill>
                  <a:srgbClr val="403e41"/>
                </a:solidFill>
                <a:latin typeface="Arial"/>
              </a:rPr>
              <a:t>Oil-soluble</a:t>
            </a:r>
            <a:endParaRPr b="0" lang="ru-RU" sz="2850" spc="-1" strike="noStrike"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Изображение 7" descr=""/>
          <p:cNvPicPr/>
          <p:nvPr/>
        </p:nvPicPr>
        <p:blipFill>
          <a:blip r:embed="rId1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pic>
        <p:nvPicPr>
          <p:cNvPr id="166" name="Изображение 9" descr=""/>
          <p:cNvPicPr/>
          <p:nvPr/>
        </p:nvPicPr>
        <p:blipFill>
          <a:blip r:embed="rId2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8708400" y="6542640"/>
            <a:ext cx="3324240" cy="43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2850" spc="117" strike="noStrike">
                <a:solidFill>
                  <a:srgbClr val="403e41"/>
                </a:solidFill>
                <a:latin typeface="Arial"/>
              </a:rPr>
              <a:t>Биодоступность</a:t>
            </a:r>
            <a:endParaRPr b="0" lang="ru-RU" sz="285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12389040" y="6401160"/>
            <a:ext cx="26917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851400" indent="-839160">
              <a:lnSpc>
                <a:spcPct val="132000"/>
              </a:lnSpc>
            </a:pPr>
            <a:r>
              <a:rPr b="0" lang="ru-RU" sz="2850" spc="154" strike="noStrike">
                <a:solidFill>
                  <a:srgbClr val="403e41"/>
                </a:solidFill>
                <a:latin typeface="Arial"/>
              </a:rPr>
              <a:t>Н</a:t>
            </a:r>
            <a:r>
              <a:rPr b="0" lang="ru-RU" sz="2850" spc="52" strike="noStrike">
                <a:solidFill>
                  <a:srgbClr val="403e41"/>
                </a:solidFill>
                <a:latin typeface="Arial"/>
              </a:rPr>
              <a:t>а</a:t>
            </a:r>
            <a:r>
              <a:rPr b="0" lang="ru-RU" sz="2850" spc="137" strike="noStrike">
                <a:solidFill>
                  <a:srgbClr val="403e41"/>
                </a:solidFill>
                <a:latin typeface="Arial"/>
              </a:rPr>
              <a:t>т</a:t>
            </a:r>
            <a:r>
              <a:rPr b="0" lang="ru-RU" sz="2850" spc="83" strike="noStrike">
                <a:solidFill>
                  <a:srgbClr val="403e41"/>
                </a:solidFill>
                <a:latin typeface="Arial"/>
              </a:rPr>
              <a:t>у</a:t>
            </a:r>
            <a:r>
              <a:rPr b="0" lang="ru-RU" sz="2850" spc="117" strike="noStrike">
                <a:solidFill>
                  <a:srgbClr val="403e41"/>
                </a:solidFill>
                <a:latin typeface="Arial"/>
              </a:rPr>
              <a:t>ральный  </a:t>
            </a:r>
            <a:r>
              <a:rPr b="0" lang="ru-RU" sz="2850" spc="109" strike="noStrike">
                <a:solidFill>
                  <a:srgbClr val="403e41"/>
                </a:solidFill>
                <a:latin typeface="Arial"/>
              </a:rPr>
              <a:t>вкус</a:t>
            </a:r>
            <a:endParaRPr b="0" lang="ru-RU" sz="285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15435000" y="6568920"/>
            <a:ext cx="3456000" cy="43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2850" spc="103" strike="noStrike">
                <a:solidFill>
                  <a:srgbClr val="403e41"/>
                </a:solidFill>
                <a:latin typeface="Arial"/>
              </a:rPr>
              <a:t>Технологичность</a:t>
            </a:r>
            <a:endParaRPr b="0" lang="ru-RU" sz="2850" spc="-1" strike="noStrike">
              <a:latin typeface="Arial"/>
            </a:endParaRPr>
          </a:p>
        </p:txBody>
      </p:sp>
      <p:sp>
        <p:nvSpPr>
          <p:cNvPr id="170" name="TextShape 4"/>
          <p:cNvSpPr txBox="1"/>
          <p:nvPr/>
        </p:nvSpPr>
        <p:spPr>
          <a:xfrm>
            <a:off x="1637280" y="3357720"/>
            <a:ext cx="6738120" cy="331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12600">
              <a:lnSpc>
                <a:spcPct val="110000"/>
              </a:lnSpc>
            </a:pPr>
            <a:r>
              <a:rPr b="0" lang="ru-RU" sz="6600" spc="-1" strike="noStrike">
                <a:solidFill>
                  <a:srgbClr val="404040"/>
                </a:solidFill>
                <a:latin typeface="Arial"/>
              </a:rPr>
              <a:t>Преимущества</a:t>
            </a:r>
            <a:r>
              <a:rPr b="0" lang="ru-RU" sz="6600" spc="117" strike="noStrike">
                <a:solidFill>
                  <a:srgbClr val="404040"/>
                </a:solidFill>
                <a:latin typeface="Arial"/>
              </a:rPr>
              <a:t>  </a:t>
            </a:r>
            <a:r>
              <a:rPr b="0" lang="ru-RU" sz="6600" spc="299" strike="noStrike">
                <a:solidFill>
                  <a:srgbClr val="404040"/>
                </a:solidFill>
                <a:latin typeface="Arial"/>
              </a:rPr>
              <a:t>технологии</a:t>
            </a:r>
            <a:br/>
            <a:r>
              <a:rPr b="0" lang="ru-RU" sz="6600" spc="369" strike="noStrike">
                <a:solidFill>
                  <a:srgbClr val="404040"/>
                </a:solidFill>
                <a:latin typeface="Arial"/>
              </a:rPr>
              <a:t>ConCordix</a:t>
            </a:r>
            <a:r>
              <a:rPr b="0" lang="ru-RU" sz="5779" spc="554" strike="noStrike" baseline="31000">
                <a:solidFill>
                  <a:srgbClr val="404040"/>
                </a:solidFill>
                <a:latin typeface="Arial"/>
              </a:rPr>
              <a:t>®</a:t>
            </a:r>
            <a:endParaRPr b="0" lang="ru-RU" sz="578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649880" y="7540560"/>
            <a:ext cx="2512800" cy="360"/>
          </a:xfrm>
          <a:custGeom>
            <a:avLst/>
            <a:gdLst/>
            <a:ahLst/>
            <a:rect l="l" t="t" r="r" b="b"/>
            <a:pathLst>
              <a:path w="2513329" h="0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52b54e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Изображение 4" descr=""/>
          <p:cNvPicPr/>
          <p:nvPr/>
        </p:nvPicPr>
        <p:blipFill>
          <a:blip r:embed="rId1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73" name="TextShape 1"/>
          <p:cNvSpPr txBox="1"/>
          <p:nvPr/>
        </p:nvSpPr>
        <p:spPr>
          <a:xfrm>
            <a:off x="1598040" y="3357720"/>
            <a:ext cx="5100840" cy="2292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12600">
              <a:lnSpc>
                <a:spcPct val="114000"/>
              </a:lnSpc>
            </a:pPr>
            <a:r>
              <a:rPr b="0" lang="ru-RU" sz="6600" spc="137" strike="noStrike">
                <a:solidFill>
                  <a:srgbClr val="404040"/>
                </a:solidFill>
                <a:latin typeface="Arial"/>
              </a:rPr>
              <a:t>Все</a:t>
            </a:r>
            <a:r>
              <a:rPr b="0" lang="ru-RU" sz="6600" spc="-117" strike="noStrike">
                <a:solidFill>
                  <a:srgbClr val="404040"/>
                </a:solidFill>
                <a:latin typeface="Arial"/>
              </a:rPr>
              <a:t> </a:t>
            </a:r>
            <a:r>
              <a:rPr b="0" lang="ru-RU" sz="6600" spc="111" strike="noStrike">
                <a:solidFill>
                  <a:srgbClr val="404040"/>
                </a:solidFill>
                <a:latin typeface="Arial"/>
              </a:rPr>
              <a:t>лучшее  </a:t>
            </a:r>
            <a:r>
              <a:rPr b="0" lang="ru-RU" sz="6600" spc="168" strike="noStrike">
                <a:solidFill>
                  <a:srgbClr val="404040"/>
                </a:solidFill>
                <a:latin typeface="Arial"/>
              </a:rPr>
              <a:t>в</a:t>
            </a:r>
            <a:r>
              <a:rPr b="0" lang="ru-RU" sz="6600" spc="128" strike="noStrike">
                <a:solidFill>
                  <a:srgbClr val="404040"/>
                </a:solidFill>
                <a:latin typeface="Arial"/>
              </a:rPr>
              <a:t> </a:t>
            </a:r>
            <a:r>
              <a:rPr b="0" lang="ru-RU" sz="6600" spc="222" strike="noStrike">
                <a:solidFill>
                  <a:srgbClr val="404040"/>
                </a:solidFill>
                <a:latin typeface="Arial"/>
              </a:rPr>
              <a:t>одном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611000" y="6962400"/>
            <a:ext cx="2512800" cy="360"/>
          </a:xfrm>
          <a:custGeom>
            <a:avLst/>
            <a:gdLst/>
            <a:ahLst/>
            <a:rect l="l" t="t" r="r" b="b"/>
            <a:pathLst>
              <a:path w="2513329" h="0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52b54e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Изображение 2" descr=""/>
          <p:cNvPicPr/>
          <p:nvPr/>
        </p:nvPicPr>
        <p:blipFill>
          <a:blip r:embed="rId1"/>
          <a:stretch/>
        </p:blipFill>
        <p:spPr>
          <a:xfrm>
            <a:off x="0" y="216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1641960" y="4201920"/>
            <a:ext cx="6581160" cy="2292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12600">
              <a:lnSpc>
                <a:spcPct val="114000"/>
              </a:lnSpc>
            </a:pPr>
            <a:r>
              <a:rPr b="0" lang="ru-RU" sz="6600" spc="412" strike="noStrike">
                <a:solidFill>
                  <a:srgbClr val="ffffff"/>
                </a:solidFill>
                <a:latin typeface="Arial"/>
              </a:rPr>
              <a:t>Yummy </a:t>
            </a:r>
            <a:r>
              <a:rPr b="0" lang="ru-RU" sz="6600" spc="358" strike="noStrike">
                <a:solidFill>
                  <a:srgbClr val="ffffff"/>
                </a:solidFill>
                <a:latin typeface="Arial"/>
              </a:rPr>
              <a:t>Vits </a:t>
            </a:r>
            <a:r>
              <a:rPr b="0" lang="ru-RU" sz="6600" spc="324" strike="noStrike">
                <a:solidFill>
                  <a:srgbClr val="ffffff"/>
                </a:solidFill>
                <a:latin typeface="Arial"/>
              </a:rPr>
              <a:t>—  </a:t>
            </a:r>
            <a:r>
              <a:rPr b="0" lang="ru-RU" sz="6600" spc="180" strike="noStrike">
                <a:solidFill>
                  <a:srgbClr val="ffffff"/>
                </a:solidFill>
                <a:latin typeface="Arial"/>
              </a:rPr>
              <a:t>и </a:t>
            </a:r>
            <a:r>
              <a:rPr b="0" lang="ru-RU" sz="6600" spc="188" strike="noStrike">
                <a:solidFill>
                  <a:srgbClr val="ffffff"/>
                </a:solidFill>
                <a:latin typeface="Arial"/>
              </a:rPr>
              <a:t>ты</a:t>
            </a:r>
            <a:r>
              <a:rPr b="0" lang="ru-RU" sz="6600" spc="-69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ru-RU" sz="6600" spc="154" strike="noStrike">
                <a:solidFill>
                  <a:srgbClr val="ffffff"/>
                </a:solidFill>
                <a:latin typeface="Arial"/>
              </a:rPr>
              <a:t>активен!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627200" y="8833680"/>
            <a:ext cx="7433640" cy="94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ts val="7410"/>
              </a:lnSpc>
            </a:pPr>
            <a:r>
              <a:rPr b="0" lang="ru-RU" sz="6600" spc="313" strike="noStrike">
                <a:solidFill>
                  <a:srgbClr val="ffffff"/>
                </a:solidFill>
                <a:latin typeface="Arial"/>
              </a:rPr>
              <a:t>Растем </a:t>
            </a:r>
            <a:r>
              <a:rPr b="0" lang="ru-RU" sz="6600" spc="253" strike="noStrike">
                <a:solidFill>
                  <a:srgbClr val="ffffff"/>
                </a:solidFill>
                <a:latin typeface="Arial"/>
              </a:rPr>
              <a:t>на</a:t>
            </a:r>
            <a:r>
              <a:rPr b="0" lang="ru-RU" sz="6600" spc="66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ru-RU" sz="6600" spc="279" strike="noStrike">
                <a:solidFill>
                  <a:srgbClr val="ffffff"/>
                </a:solidFill>
                <a:latin typeface="Arial"/>
              </a:rPr>
              <a:t>бегу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Изображение 1" descr=""/>
          <p:cNvPicPr/>
          <p:nvPr/>
        </p:nvPicPr>
        <p:blipFill>
          <a:blip r:embed="rId1"/>
          <a:stretch/>
        </p:blipFill>
        <p:spPr>
          <a:xfrm>
            <a:off x="0" y="0"/>
            <a:ext cx="20100600" cy="11309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3840" cy="11306880"/>
          </a:xfrm>
          <a:prstGeom prst="rect">
            <a:avLst/>
          </a:prstGeom>
          <a:ln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1665000" y="3357720"/>
            <a:ext cx="5110200" cy="2292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12600">
              <a:lnSpc>
                <a:spcPct val="114000"/>
              </a:lnSpc>
            </a:pPr>
            <a:r>
              <a:rPr b="0" lang="ru-RU" sz="6600" spc="242" strike="noStrike">
                <a:solidFill>
                  <a:srgbClr val="ffffff"/>
                </a:solidFill>
                <a:latin typeface="Arial"/>
              </a:rPr>
              <a:t>По</a:t>
            </a:r>
            <a:r>
              <a:rPr b="0" lang="ru-RU" sz="6600" spc="293" strike="noStrike">
                <a:solidFill>
                  <a:srgbClr val="ffffff"/>
                </a:solidFill>
                <a:latin typeface="Arial"/>
              </a:rPr>
              <a:t>к</a:t>
            </a:r>
            <a:r>
              <a:rPr b="0" lang="ru-RU" sz="6600" spc="83" strike="noStrike">
                <a:solidFill>
                  <a:srgbClr val="ffffff"/>
                </a:solidFill>
                <a:latin typeface="Arial"/>
              </a:rPr>
              <a:t>о</a:t>
            </a:r>
            <a:r>
              <a:rPr b="0" lang="ru-RU" sz="6600" spc="222" strike="noStrike">
                <a:solidFill>
                  <a:srgbClr val="ffffff"/>
                </a:solidFill>
                <a:latin typeface="Arial"/>
              </a:rPr>
              <a:t>ление  </a:t>
            </a:r>
            <a:r>
              <a:rPr b="0" lang="ru-RU" sz="6600" spc="199" strike="noStrike">
                <a:solidFill>
                  <a:srgbClr val="ffffff"/>
                </a:solidFill>
                <a:latin typeface="Arial"/>
              </a:rPr>
              <a:t>фастфуда</a:t>
            </a:r>
            <a:endParaRPr b="0" lang="ru-RU" sz="6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677600" y="7540560"/>
            <a:ext cx="2512800" cy="360"/>
          </a:xfrm>
          <a:custGeom>
            <a:avLst/>
            <a:gdLst/>
            <a:ahLst/>
            <a:rect l="l" t="t" r="r" b="b"/>
            <a:pathLst>
              <a:path w="2513329" h="0">
                <a:moveTo>
                  <a:pt x="0" y="0"/>
                </a:moveTo>
                <a:lnTo>
                  <a:pt x="2513012" y="0"/>
                </a:lnTo>
              </a:path>
            </a:pathLst>
          </a:custGeom>
          <a:noFill/>
          <a:ln w="52200">
            <a:solidFill>
              <a:srgbClr val="e6e7e7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3840" cy="1130832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1060560" y="5450040"/>
            <a:ext cx="6400440" cy="301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299" strike="noStrike">
                <a:solidFill>
                  <a:srgbClr val="404040"/>
                </a:solidFill>
                <a:latin typeface="Arial"/>
              </a:rPr>
              <a:t>Витаминно-  минеральная</a:t>
            </a:r>
            <a:endParaRPr b="0" lang="ru-RU" sz="6600" spc="-1" strike="noStrike">
              <a:latin typeface="Arial"/>
            </a:endParaRPr>
          </a:p>
          <a:p>
            <a:pPr marL="12600" algn="just">
              <a:lnSpc>
                <a:spcPct val="100000"/>
              </a:lnSpc>
            </a:pPr>
            <a:r>
              <a:rPr b="0" lang="ru-RU" sz="6600" spc="299" strike="noStrike">
                <a:solidFill>
                  <a:srgbClr val="404040"/>
                </a:solidFill>
                <a:latin typeface="Arial"/>
              </a:rPr>
              <a:t>помощь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103840" cy="1130544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1637280" y="7053840"/>
            <a:ext cx="445212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318" strike="noStrike">
                <a:solidFill>
                  <a:srgbClr val="ffffff"/>
                </a:solidFill>
                <a:latin typeface="Arial"/>
              </a:rPr>
              <a:t>Витамин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Изображение 3" descr=""/>
          <p:cNvPicPr/>
          <p:nvPr/>
        </p:nvPicPr>
        <p:blipFill>
          <a:blip r:embed="rId1"/>
          <a:stretch/>
        </p:blipFill>
        <p:spPr>
          <a:xfrm>
            <a:off x="756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637280" y="7053840"/>
            <a:ext cx="452844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318" strike="noStrike">
                <a:solidFill>
                  <a:srgbClr val="ffffff"/>
                </a:solidFill>
                <a:latin typeface="Arial"/>
              </a:rPr>
              <a:t>Витамин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Изображение 2" descr=""/>
          <p:cNvPicPr/>
          <p:nvPr/>
        </p:nvPicPr>
        <p:blipFill>
          <a:blip r:embed="rId1"/>
          <a:stretch/>
        </p:blipFill>
        <p:spPr>
          <a:xfrm>
            <a:off x="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1637280" y="7053840"/>
            <a:ext cx="414720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318" strike="noStrike">
                <a:solidFill>
                  <a:srgbClr val="ffffff"/>
                </a:solidFill>
                <a:latin typeface="Arial"/>
              </a:rPr>
              <a:t>Витамин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Изображение 2" descr=""/>
          <p:cNvPicPr/>
          <p:nvPr/>
        </p:nvPicPr>
        <p:blipFill>
          <a:blip r:embed="rId1"/>
          <a:stretch/>
        </p:blipFill>
        <p:spPr>
          <a:xfrm>
            <a:off x="2520" y="0"/>
            <a:ext cx="20101320" cy="1130904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1637280" y="7053840"/>
            <a:ext cx="4223520" cy="100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0000"/>
              </a:lnSpc>
            </a:pPr>
            <a:r>
              <a:rPr b="0" lang="ru-RU" sz="6600" spc="318" strike="noStrike">
                <a:solidFill>
                  <a:srgbClr val="ffffff"/>
                </a:solidFill>
                <a:latin typeface="Arial"/>
              </a:rPr>
              <a:t>Витамин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Изображение 3" descr=""/>
          <p:cNvPicPr/>
          <p:nvPr/>
        </p:nvPicPr>
        <p:blipFill>
          <a:blip r:embed="rId1"/>
          <a:stretch/>
        </p:blipFill>
        <p:spPr>
          <a:xfrm>
            <a:off x="0" y="0"/>
            <a:ext cx="20096280" cy="1130904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1568880" y="6873480"/>
            <a:ext cx="4748760" cy="20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marL="12600">
              <a:lnSpc>
                <a:spcPct val="104000"/>
              </a:lnSpc>
            </a:pPr>
            <a:r>
              <a:rPr b="0" lang="ru-RU" sz="6600" spc="406" strike="noStrike">
                <a:solidFill>
                  <a:srgbClr val="ffffff"/>
                </a:solidFill>
                <a:latin typeface="Arial"/>
              </a:rPr>
              <a:t>Ф</a:t>
            </a:r>
            <a:r>
              <a:rPr b="0" lang="ru-RU" sz="6600" spc="194" strike="noStrike">
                <a:solidFill>
                  <a:srgbClr val="ffffff"/>
                </a:solidFill>
                <a:latin typeface="Arial"/>
              </a:rPr>
              <a:t>о</a:t>
            </a:r>
            <a:r>
              <a:rPr b="0" lang="ru-RU" sz="6600" spc="347" strike="noStrike">
                <a:solidFill>
                  <a:srgbClr val="ffffff"/>
                </a:solidFill>
                <a:latin typeface="Arial"/>
              </a:rPr>
              <a:t>лие</a:t>
            </a:r>
            <a:r>
              <a:rPr b="0" lang="ru-RU" sz="6600" spc="259" strike="noStrike">
                <a:solidFill>
                  <a:srgbClr val="ffffff"/>
                </a:solidFill>
                <a:latin typeface="Arial"/>
              </a:rPr>
              <a:t>в</a:t>
            </a:r>
            <a:r>
              <a:rPr b="0" lang="ru-RU" sz="6600" spc="299" strike="noStrike">
                <a:solidFill>
                  <a:srgbClr val="ffffff"/>
                </a:solidFill>
                <a:latin typeface="Arial"/>
              </a:rPr>
              <a:t>ая  </a:t>
            </a:r>
            <a:r>
              <a:rPr b="0" lang="ru-RU" sz="6600" spc="287" strike="noStrike">
                <a:solidFill>
                  <a:srgbClr val="ffffff"/>
                </a:solidFill>
                <a:latin typeface="Arial"/>
              </a:rPr>
              <a:t>кислота</a:t>
            </a:r>
            <a:endParaRPr b="0" lang="ru-RU" sz="66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Application>LibreOffice/6.0.3.2$Windows_X86_64 LibreOffice_project/8f48d515416608e3a835360314dac7e47fd0b821</Application>
  <Words>1388</Words>
  <Paragraphs>99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2016-12-01T16:17:13Z</dcterms:created>
  <dc:creator>Костина Ольга</dc:creator>
  <dc:description/>
  <dc:language>ru-RU</dc:language>
  <cp:lastModifiedBy/>
  <dcterms:modified xsi:type="dcterms:W3CDTF">2019-09-10T13:37:23Z</dcterms:modified>
  <cp:revision>24</cp:revision>
  <dc:subject/>
  <dc:title>Yummy VitsRGBtext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reated">
    <vt:filetime>2016-11-30T21:00:00Z</vt:filetime>
  </property>
  <property fmtid="{D5CDD505-2E9C-101B-9397-08002B2CF9AE}" pid="4" name="Creator">
    <vt:lpwstr>Adobe Illustrator CC 2017 (Macintosh)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astSaved">
    <vt:filetime>2016-11-30T21:00:00Z</vt:filetime>
  </property>
  <property fmtid="{D5CDD505-2E9C-101B-9397-08002B2CF9AE}" pid="8" name="LinksUpToDate">
    <vt:bool>0</vt:bool>
  </property>
  <property fmtid="{D5CDD505-2E9C-101B-9397-08002B2CF9AE}" pid="9" name="MMClips">
    <vt:i4>0</vt:i4>
  </property>
  <property fmtid="{D5CDD505-2E9C-101B-9397-08002B2CF9AE}" pid="10" name="Notes">
    <vt:i4>19</vt:i4>
  </property>
  <property fmtid="{D5CDD505-2E9C-101B-9397-08002B2CF9AE}" pid="11" name="PresentationFormat">
    <vt:lpwstr>Произвольный</vt:lpwstr>
  </property>
  <property fmtid="{D5CDD505-2E9C-101B-9397-08002B2CF9AE}" pid="12" name="ScaleCrop">
    <vt:bool>0</vt:bool>
  </property>
  <property fmtid="{D5CDD505-2E9C-101B-9397-08002B2CF9AE}" pid="13" name="ShareDoc">
    <vt:bool>0</vt:bool>
  </property>
  <property fmtid="{D5CDD505-2E9C-101B-9397-08002B2CF9AE}" pid="14" name="Slides">
    <vt:i4>21</vt:i4>
  </property>
</Properties>
</file>