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presProps.xml" ContentType="application/vnd.openxmlformats-officedocument.presentationml.presProps+xml"/>
  <Override PartName="/ppt/media/image28.jpeg" ContentType="image/jpeg"/>
  <Override PartName="/ppt/media/image1.png" ContentType="image/png"/>
  <Override PartName="/ppt/media/image31.png" ContentType="image/png"/>
  <Override PartName="/ppt/media/image7.jpeg" ContentType="image/jpe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8.png" ContentType="image/png"/>
  <Override PartName="/ppt/media/image9.jpeg" ContentType="image/jpe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9.png" ContentType="image/png"/>
  <Override PartName="/ppt/media/image30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24384000" cy="13716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sldNum"/>
          </p:nvPr>
        </p:nvSpPr>
        <p:spPr>
          <a:xfrm>
            <a:off x="11785680" y="12344400"/>
            <a:ext cx="5689080" cy="73620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000" bIns="45000"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sldNum"/>
          </p:nvPr>
        </p:nvSpPr>
        <p:spPr>
          <a:xfrm>
            <a:off x="11785680" y="12344400"/>
            <a:ext cx="5689080" cy="73620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000" bIns="45000"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5" descr="Picture 75"/>
          <p:cNvPicPr/>
          <p:nvPr/>
        </p:nvPicPr>
        <p:blipFill>
          <a:blip r:embed="rId1"/>
          <a:stretch/>
        </p:blipFill>
        <p:spPr>
          <a:xfrm>
            <a:off x="-144000" y="-360000"/>
            <a:ext cx="29158920" cy="17098920"/>
          </a:xfrm>
          <a:prstGeom prst="rect">
            <a:avLst/>
          </a:prstGeom>
          <a:ln w="12700">
            <a:noFill/>
          </a:ln>
        </p:spPr>
      </p:pic>
      <p:sp>
        <p:nvSpPr>
          <p:cNvPr id="79" name="Safrino…_1"/>
          <p:cNvSpPr/>
          <p:nvPr/>
        </p:nvSpPr>
        <p:spPr>
          <a:xfrm>
            <a:off x="1604160" y="1669680"/>
            <a:ext cx="15156000" cy="64486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5400" spc="-1" strike="noStrike">
                <a:solidFill>
                  <a:srgbClr val="ffffff"/>
                </a:solidFill>
                <a:latin typeface="Arial"/>
                <a:ea typeface="Arial"/>
              </a:rPr>
              <a:t>Abricotab C</a:t>
            </a:r>
            <a:endParaRPr b="0" lang="ru-RU" sz="15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br/>
            <a:r>
              <a:rPr b="1" lang="ru-RU" sz="5200" spc="-1" strike="noStrike">
                <a:solidFill>
                  <a:srgbClr val="ffffff"/>
                </a:solidFill>
                <a:latin typeface="Arial"/>
                <a:ea typeface="Arial"/>
              </a:rPr>
              <a:t>польза абрикосов и витамина С </a:t>
            </a:r>
            <a:endParaRPr b="0" lang="ru-RU" sz="5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5200" spc="-1" strike="noStrike">
                <a:solidFill>
                  <a:srgbClr val="ffffff"/>
                </a:solidFill>
                <a:latin typeface="Arial"/>
                <a:ea typeface="Arial"/>
              </a:rPr>
              <a:t>для укрепления организма</a:t>
            </a:r>
            <a:endParaRPr b="0" lang="ru-RU" sz="5200" spc="-1" strike="noStrike">
              <a:latin typeface="Arial"/>
            </a:endParaRPr>
          </a:p>
        </p:txBody>
      </p:sp>
      <p:pic>
        <p:nvPicPr>
          <p:cNvPr id="80" name="cc_1" descr="cc_1"/>
          <p:cNvPicPr/>
          <p:nvPr/>
        </p:nvPicPr>
        <p:blipFill>
          <a:blip r:embed="rId2"/>
          <a:stretch/>
        </p:blipFill>
        <p:spPr>
          <a:xfrm>
            <a:off x="1615320" y="12648240"/>
            <a:ext cx="2926080" cy="5126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4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2_abricotab C.png" descr="2_abricotab C.png"/>
          <p:cNvPicPr/>
          <p:nvPr/>
        </p:nvPicPr>
        <p:blipFill>
          <a:blip r:embed="rId1"/>
          <a:srcRect l="3067" t="3277" r="0" b="3277"/>
          <a:stretch/>
        </p:blipFill>
        <p:spPr>
          <a:xfrm>
            <a:off x="10482840" y="-52560"/>
            <a:ext cx="14362560" cy="13845600"/>
          </a:xfrm>
          <a:prstGeom prst="rect">
            <a:avLst/>
          </a:prstGeom>
          <a:ln w="12700">
            <a:noFill/>
          </a:ln>
        </p:spPr>
      </p:pic>
      <p:pic>
        <p:nvPicPr>
          <p:cNvPr id="215" name="Изображение_1" descr="Изображение_1"/>
          <p:cNvPicPr/>
          <p:nvPr/>
        </p:nvPicPr>
        <p:blipFill>
          <a:blip r:embed="rId2"/>
          <a:stretch/>
        </p:blipFill>
        <p:spPr>
          <a:xfrm>
            <a:off x="21233880" y="12783960"/>
            <a:ext cx="1809720" cy="315000"/>
          </a:xfrm>
          <a:prstGeom prst="rect">
            <a:avLst/>
          </a:prstGeom>
          <a:ln w="12700">
            <a:noFill/>
          </a:ln>
        </p:spPr>
      </p:pic>
      <p:sp>
        <p:nvSpPr>
          <p:cNvPr id="216" name="Safrino_1"/>
          <p:cNvSpPr/>
          <p:nvPr/>
        </p:nvSpPr>
        <p:spPr>
          <a:xfrm>
            <a:off x="1301760" y="12655080"/>
            <a:ext cx="2845080" cy="627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2500" spc="-1" strike="noStrike" cap="all">
                <a:solidFill>
                  <a:srgbClr val="eab149"/>
                </a:solidFill>
                <a:latin typeface="Arial"/>
                <a:ea typeface="Arial"/>
              </a:rPr>
              <a:t>Abricotab c</a:t>
            </a:r>
            <a:endParaRPr b="0" lang="ru-RU" sz="2500" spc="-1" strike="noStrike">
              <a:latin typeface="Arial"/>
            </a:endParaRPr>
          </a:p>
        </p:txBody>
      </p:sp>
      <p:sp>
        <p:nvSpPr>
          <p:cNvPr id="217" name="Safrino_5"/>
          <p:cNvSpPr/>
          <p:nvPr/>
        </p:nvSpPr>
        <p:spPr>
          <a:xfrm>
            <a:off x="1237320" y="3229920"/>
            <a:ext cx="21500280" cy="1268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Abricotab C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218" name="БОНУСНЫЕ БАЛЛЫ…"/>
          <p:cNvSpPr/>
          <p:nvPr/>
        </p:nvSpPr>
        <p:spPr>
          <a:xfrm>
            <a:off x="1296720" y="5996160"/>
            <a:ext cx="4242960" cy="3583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200" spc="-1" strike="noStrike">
                <a:solidFill>
                  <a:srgbClr val="535353"/>
                </a:solidFill>
                <a:latin typeface="Arial"/>
                <a:ea typeface="Arial"/>
              </a:rPr>
              <a:t>БОНУСНЫЕ БАЛЛЫ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200" spc="-1" strike="noStrike">
                <a:solidFill>
                  <a:srgbClr val="535353"/>
                </a:solidFill>
                <a:latin typeface="Arial"/>
                <a:ea typeface="Arial"/>
              </a:rPr>
              <a:t>КЛУБНАЯ ЦЕНА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200" spc="-1" strike="noStrike">
                <a:solidFill>
                  <a:srgbClr val="535353"/>
                </a:solidFill>
                <a:latin typeface="Arial"/>
                <a:ea typeface="Arial"/>
              </a:rPr>
              <a:t>РОЗНИЧНАЯ ЦЕНА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219" name="00"/>
          <p:cNvSpPr/>
          <p:nvPr/>
        </p:nvSpPr>
        <p:spPr>
          <a:xfrm>
            <a:off x="6508080" y="5808600"/>
            <a:ext cx="870480" cy="963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5200" spc="-1" strike="noStrike">
                <a:solidFill>
                  <a:srgbClr val="535353"/>
                </a:solidFill>
                <a:latin typeface="Arial"/>
                <a:ea typeface="Arial"/>
              </a:rPr>
              <a:t>11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220" name="000 у.е."/>
          <p:cNvSpPr/>
          <p:nvPr/>
        </p:nvSpPr>
        <p:spPr>
          <a:xfrm>
            <a:off x="6791400" y="8613720"/>
            <a:ext cx="1729800" cy="963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5200" spc="-1" strike="noStrike">
                <a:solidFill>
                  <a:srgbClr val="535353"/>
                </a:solidFill>
                <a:latin typeface="Arial"/>
                <a:ea typeface="Arial"/>
              </a:rPr>
              <a:t>25 </a:t>
            </a:r>
            <a:r>
              <a:rPr b="1" lang="ru-RU" sz="3200" spc="-1" strike="noStrike">
                <a:solidFill>
                  <a:srgbClr val="535353"/>
                </a:solidFill>
                <a:latin typeface="Arial"/>
                <a:ea typeface="Arial"/>
              </a:rPr>
              <a:t>у.е.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221" name="00 у.е."/>
          <p:cNvSpPr/>
          <p:nvPr/>
        </p:nvSpPr>
        <p:spPr>
          <a:xfrm>
            <a:off x="6423840" y="7200720"/>
            <a:ext cx="1659960" cy="963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5200" spc="-1" strike="noStrike">
                <a:solidFill>
                  <a:srgbClr val="535353"/>
                </a:solidFill>
                <a:latin typeface="Arial"/>
                <a:ea typeface="Arial"/>
              </a:rPr>
              <a:t>20</a:t>
            </a:r>
            <a:r>
              <a:rPr b="1" lang="ru-RU" sz="3200" spc="-1" strike="noStrike">
                <a:solidFill>
                  <a:srgbClr val="535353"/>
                </a:solidFill>
                <a:latin typeface="Arial"/>
                <a:ea typeface="Arial"/>
              </a:rPr>
              <a:t> у.е.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222" name="Кружок_0"/>
          <p:cNvSpPr/>
          <p:nvPr/>
        </p:nvSpPr>
        <p:spPr>
          <a:xfrm>
            <a:off x="6393240" y="5743800"/>
            <a:ext cx="1067400" cy="1069200"/>
          </a:xfrm>
          <a:prstGeom prst="ellipse">
            <a:avLst/>
          </a:prstGeom>
          <a:noFill/>
          <a:ln w="38100">
            <a:solidFill>
              <a:srgbClr val="eab14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Прямоугольник 218"/>
          <p:cNvSpPr/>
          <p:nvPr/>
        </p:nvSpPr>
        <p:spPr>
          <a:xfrm>
            <a:off x="1282320" y="4644000"/>
            <a:ext cx="3891960" cy="577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200" spc="-1" strike="noStrike">
                <a:solidFill>
                  <a:srgbClr val="858484"/>
                </a:solidFill>
                <a:latin typeface="Arial"/>
                <a:ea typeface="Arial"/>
              </a:rPr>
              <a:t>код 2188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4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Рисунок 78" descr="Рисунок 78"/>
          <p:cNvPicPr/>
          <p:nvPr/>
        </p:nvPicPr>
        <p:blipFill>
          <a:blip r:embed="rId1"/>
          <a:stretch/>
        </p:blipFill>
        <p:spPr>
          <a:xfrm>
            <a:off x="1404000" y="8880840"/>
            <a:ext cx="11519280" cy="3082680"/>
          </a:xfrm>
          <a:prstGeom prst="rect">
            <a:avLst/>
          </a:prstGeom>
          <a:ln w="12700">
            <a:noFill/>
          </a:ln>
        </p:spPr>
      </p:pic>
      <p:grpSp>
        <p:nvGrpSpPr>
          <p:cNvPr id="82" name="Group 2"/>
          <p:cNvGrpSpPr/>
          <p:nvPr/>
        </p:nvGrpSpPr>
        <p:grpSpPr>
          <a:xfrm>
            <a:off x="1433520" y="3395160"/>
            <a:ext cx="18808920" cy="3030840"/>
            <a:chOff x="1433520" y="3395160"/>
            <a:chExt cx="18808920" cy="3030840"/>
          </a:xfrm>
        </p:grpSpPr>
        <p:pic>
          <p:nvPicPr>
            <p:cNvPr id="83" name="Рисунок 3" descr="Рисунок 3"/>
            <p:cNvPicPr/>
            <p:nvPr/>
          </p:nvPicPr>
          <p:blipFill>
            <a:blip r:embed="rId2"/>
            <a:stretch/>
          </p:blipFill>
          <p:spPr>
            <a:xfrm>
              <a:off x="1433520" y="3395160"/>
              <a:ext cx="17753040" cy="303084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84" name="Rectangle 1"/>
            <p:cNvSpPr/>
            <p:nvPr/>
          </p:nvSpPr>
          <p:spPr>
            <a:xfrm>
              <a:off x="11738160" y="4435920"/>
              <a:ext cx="8504280" cy="1467720"/>
            </a:xfrm>
            <a:prstGeom prst="rect">
              <a:avLst/>
            </a:prstGeom>
            <a:solidFill>
              <a:srgbClr val="f2f4f2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5" name="Стресс вокруг нас"/>
          <p:cNvSpPr/>
          <p:nvPr/>
        </p:nvSpPr>
        <p:spPr>
          <a:xfrm>
            <a:off x="1294920" y="590400"/>
            <a:ext cx="23771520" cy="2151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6500" spc="-1" strike="noStrike" cap="all">
                <a:solidFill>
                  <a:srgbClr val="535353"/>
                </a:solidFill>
                <a:latin typeface="Arial"/>
                <a:ea typeface="Arial"/>
              </a:rPr>
              <a:t>Абрикосы — богатый природный источник витаминов, минералов и клетчатки</a:t>
            </a:r>
            <a:endParaRPr b="0" lang="ru-RU" sz="6500" spc="-1" strike="noStrike">
              <a:latin typeface="Arial"/>
            </a:endParaRPr>
          </a:p>
        </p:txBody>
      </p:sp>
      <p:pic>
        <p:nvPicPr>
          <p:cNvPr id="86" name="Main.png" descr="Main.png"/>
          <p:cNvPicPr/>
          <p:nvPr/>
        </p:nvPicPr>
        <p:blipFill>
          <a:blip r:embed="rId3"/>
          <a:stretch/>
        </p:blipFill>
        <p:spPr>
          <a:xfrm>
            <a:off x="21251880" y="12783960"/>
            <a:ext cx="1773720" cy="315000"/>
          </a:xfrm>
          <a:prstGeom prst="rect">
            <a:avLst/>
          </a:prstGeom>
          <a:ln w="12700">
            <a:noFill/>
          </a:ln>
        </p:spPr>
      </p:pic>
      <p:sp>
        <p:nvSpPr>
          <p:cNvPr id="87" name="Safrino"/>
          <p:cNvSpPr/>
          <p:nvPr/>
        </p:nvSpPr>
        <p:spPr>
          <a:xfrm>
            <a:off x="1301760" y="12655080"/>
            <a:ext cx="2845080" cy="627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2500" spc="-1" strike="noStrike" cap="all">
                <a:solidFill>
                  <a:srgbClr val="eab149"/>
                </a:solidFill>
                <a:latin typeface="Arial"/>
                <a:ea typeface="Arial"/>
              </a:rPr>
              <a:t>Abricotab c</a:t>
            </a:r>
            <a:endParaRPr b="0" lang="ru-RU" sz="2500" spc="-1" strike="noStrike">
              <a:latin typeface="Arial"/>
            </a:endParaRPr>
          </a:p>
        </p:txBody>
      </p:sp>
      <p:sp>
        <p:nvSpPr>
          <p:cNvPr id="88" name="K"/>
          <p:cNvSpPr/>
          <p:nvPr/>
        </p:nvSpPr>
        <p:spPr>
          <a:xfrm>
            <a:off x="1690560" y="5578920"/>
            <a:ext cx="442800" cy="699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4000" spc="-1" strike="noStrike">
                <a:solidFill>
                  <a:srgbClr val="ffffff"/>
                </a:solidFill>
                <a:latin typeface="Arial"/>
                <a:ea typeface="Arial"/>
              </a:rPr>
              <a:t>K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89" name="P"/>
          <p:cNvSpPr/>
          <p:nvPr/>
        </p:nvSpPr>
        <p:spPr>
          <a:xfrm>
            <a:off x="2899080" y="5585400"/>
            <a:ext cx="385920" cy="699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4000" spc="-1" strike="noStrike">
                <a:solidFill>
                  <a:srgbClr val="ffffff"/>
                </a:solidFill>
                <a:latin typeface="Arial"/>
                <a:ea typeface="Arial"/>
              </a:rPr>
              <a:t>P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90" name="Ca"/>
          <p:cNvSpPr/>
          <p:nvPr/>
        </p:nvSpPr>
        <p:spPr>
          <a:xfrm>
            <a:off x="3871440" y="5529600"/>
            <a:ext cx="906480" cy="699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4000" spc="-1" strike="noStrike">
                <a:solidFill>
                  <a:srgbClr val="ffffff"/>
                </a:solidFill>
                <a:latin typeface="Arial"/>
                <a:ea typeface="Arial"/>
              </a:rPr>
              <a:t>Ca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91" name="Mg"/>
          <p:cNvSpPr/>
          <p:nvPr/>
        </p:nvSpPr>
        <p:spPr>
          <a:xfrm>
            <a:off x="5042880" y="5544000"/>
            <a:ext cx="1087560" cy="699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4000" spc="-1" strike="noStrike">
                <a:solidFill>
                  <a:srgbClr val="ffffff"/>
                </a:solidFill>
                <a:latin typeface="Arial"/>
                <a:ea typeface="Arial"/>
              </a:rPr>
              <a:t>Mg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92" name="Na"/>
          <p:cNvSpPr/>
          <p:nvPr/>
        </p:nvSpPr>
        <p:spPr>
          <a:xfrm>
            <a:off x="6244920" y="5540040"/>
            <a:ext cx="810360" cy="699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4000" spc="-1" strike="noStrike">
                <a:solidFill>
                  <a:srgbClr val="ffffff"/>
                </a:solidFill>
                <a:latin typeface="Arial"/>
                <a:ea typeface="Arial"/>
              </a:rPr>
              <a:t>Na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93" name="Fe"/>
          <p:cNvSpPr/>
          <p:nvPr/>
        </p:nvSpPr>
        <p:spPr>
          <a:xfrm>
            <a:off x="7430760" y="5563800"/>
            <a:ext cx="811440" cy="699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4000" spc="-1" strike="noStrike">
                <a:solidFill>
                  <a:srgbClr val="ffffff"/>
                </a:solidFill>
                <a:latin typeface="Arial"/>
                <a:ea typeface="Arial"/>
              </a:rPr>
              <a:t>Fe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94" name="Zn"/>
          <p:cNvSpPr/>
          <p:nvPr/>
        </p:nvSpPr>
        <p:spPr>
          <a:xfrm>
            <a:off x="8589960" y="5517000"/>
            <a:ext cx="865800" cy="699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4000" spc="-1" strike="noStrike">
                <a:solidFill>
                  <a:srgbClr val="ffffff"/>
                </a:solidFill>
                <a:latin typeface="Arial"/>
                <a:ea typeface="Arial"/>
              </a:rPr>
              <a:t>Zn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95" name="Cu"/>
          <p:cNvSpPr/>
          <p:nvPr/>
        </p:nvSpPr>
        <p:spPr>
          <a:xfrm>
            <a:off x="9684000" y="5493240"/>
            <a:ext cx="879120" cy="699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4000" spc="-1" strike="noStrike">
                <a:solidFill>
                  <a:srgbClr val="ffffff"/>
                </a:solidFill>
                <a:latin typeface="Arial"/>
                <a:ea typeface="Arial"/>
              </a:rPr>
              <a:t>Cu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96" name="Mn"/>
          <p:cNvSpPr/>
          <p:nvPr/>
        </p:nvSpPr>
        <p:spPr>
          <a:xfrm>
            <a:off x="10841400" y="5517360"/>
            <a:ext cx="880560" cy="699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4000" spc="-1" strike="noStrike">
                <a:solidFill>
                  <a:srgbClr val="ffffff"/>
                </a:solidFill>
                <a:latin typeface="Arial"/>
                <a:ea typeface="Arial"/>
              </a:rPr>
              <a:t>Mn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97" name="С"/>
          <p:cNvSpPr/>
          <p:nvPr/>
        </p:nvSpPr>
        <p:spPr>
          <a:xfrm rot="21500400">
            <a:off x="1686600" y="11104560"/>
            <a:ext cx="442800" cy="699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4000" spc="-1" strike="noStrike">
                <a:solidFill>
                  <a:srgbClr val="ffffff"/>
                </a:solidFill>
                <a:latin typeface="Arial"/>
                <a:ea typeface="Arial"/>
              </a:rPr>
              <a:t>A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98" name="E"/>
          <p:cNvSpPr/>
          <p:nvPr/>
        </p:nvSpPr>
        <p:spPr>
          <a:xfrm>
            <a:off x="5195520" y="11107800"/>
            <a:ext cx="355320" cy="699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4000" spc="-1" strike="noStrike">
                <a:solidFill>
                  <a:srgbClr val="ffffff"/>
                </a:solidFill>
                <a:latin typeface="Arial"/>
                <a:ea typeface="Arial"/>
              </a:rPr>
              <a:t>E</a:t>
            </a:r>
            <a:endParaRPr b="0" lang="ru-RU" sz="4000" spc="-1" strike="noStrike">
              <a:latin typeface="Arial"/>
            </a:endParaRPr>
          </a:p>
        </p:txBody>
      </p:sp>
      <p:grpSp>
        <p:nvGrpSpPr>
          <p:cNvPr id="99" name="Группа 62"/>
          <p:cNvGrpSpPr/>
          <p:nvPr/>
        </p:nvGrpSpPr>
        <p:grpSpPr>
          <a:xfrm>
            <a:off x="6286680" y="11099520"/>
            <a:ext cx="884880" cy="699120"/>
            <a:chOff x="6286680" y="11099520"/>
            <a:chExt cx="884880" cy="699120"/>
          </a:xfrm>
        </p:grpSpPr>
        <p:sp>
          <p:nvSpPr>
            <p:cNvPr id="100" name="B"/>
            <p:cNvSpPr/>
            <p:nvPr/>
          </p:nvSpPr>
          <p:spPr>
            <a:xfrm>
              <a:off x="6286680" y="11099520"/>
              <a:ext cx="621360" cy="699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000" rIns="45000" tIns="45000" bIns="450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4000" spc="-1" strike="noStrike">
                  <a:solidFill>
                    <a:srgbClr val="ffffff"/>
                  </a:solidFill>
                  <a:latin typeface="Arial"/>
                  <a:ea typeface="Arial"/>
                </a:rPr>
                <a:t>B</a:t>
              </a:r>
              <a:endParaRPr b="0" lang="ru-RU" sz="4000" spc="-1" strike="noStrike">
                <a:latin typeface="Arial"/>
              </a:endParaRPr>
            </a:p>
          </p:txBody>
        </p:sp>
        <p:sp>
          <p:nvSpPr>
            <p:cNvPr id="101" name="3"/>
            <p:cNvSpPr/>
            <p:nvPr/>
          </p:nvSpPr>
          <p:spPr>
            <a:xfrm>
              <a:off x="6644880" y="11299320"/>
              <a:ext cx="526680" cy="4096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000" rIns="45000" tIns="45000" bIns="450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2100" spc="-1" strike="noStrike">
                  <a:solidFill>
                    <a:srgbClr val="ffffff"/>
                  </a:solidFill>
                  <a:latin typeface="Arial"/>
                  <a:ea typeface="Arial"/>
                </a:rPr>
                <a:t>3</a:t>
              </a:r>
              <a:endParaRPr b="0" lang="ru-RU" sz="2100" spc="-1" strike="noStrike">
                <a:latin typeface="Arial"/>
              </a:endParaRPr>
            </a:p>
          </p:txBody>
        </p:sp>
      </p:grpSp>
      <p:grpSp>
        <p:nvGrpSpPr>
          <p:cNvPr id="102" name="Группа 64"/>
          <p:cNvGrpSpPr/>
          <p:nvPr/>
        </p:nvGrpSpPr>
        <p:grpSpPr>
          <a:xfrm>
            <a:off x="7464960" y="11104920"/>
            <a:ext cx="669960" cy="699120"/>
            <a:chOff x="7464960" y="11104920"/>
            <a:chExt cx="669960" cy="699120"/>
          </a:xfrm>
        </p:grpSpPr>
        <p:sp>
          <p:nvSpPr>
            <p:cNvPr id="103" name="B"/>
            <p:cNvSpPr/>
            <p:nvPr/>
          </p:nvSpPr>
          <p:spPr>
            <a:xfrm>
              <a:off x="7464960" y="11104920"/>
              <a:ext cx="669960" cy="699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000" rIns="45000" tIns="45000" bIns="450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4000" spc="-1" strike="noStrike">
                  <a:solidFill>
                    <a:srgbClr val="ffffff"/>
                  </a:solidFill>
                  <a:latin typeface="Arial"/>
                  <a:ea typeface="Arial"/>
                </a:rPr>
                <a:t>B</a:t>
              </a:r>
              <a:endParaRPr b="0" lang="ru-RU" sz="4000" spc="-1" strike="noStrike">
                <a:latin typeface="Arial"/>
              </a:endParaRPr>
            </a:p>
          </p:txBody>
        </p:sp>
        <p:sp>
          <p:nvSpPr>
            <p:cNvPr id="104" name="5"/>
            <p:cNvSpPr/>
            <p:nvPr/>
          </p:nvSpPr>
          <p:spPr>
            <a:xfrm>
              <a:off x="7809120" y="11293200"/>
              <a:ext cx="192960" cy="4096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000" rIns="45000" tIns="45000" bIns="450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2100" spc="-1" strike="noStrike">
                  <a:solidFill>
                    <a:srgbClr val="ffffff"/>
                  </a:solidFill>
                  <a:latin typeface="Arial"/>
                  <a:ea typeface="Arial"/>
                </a:rPr>
                <a:t>5</a:t>
              </a:r>
              <a:endParaRPr b="0" lang="ru-RU" sz="2100" spc="-1" strike="noStrike">
                <a:latin typeface="Arial"/>
              </a:endParaRPr>
            </a:p>
          </p:txBody>
        </p:sp>
      </p:grpSp>
      <p:grpSp>
        <p:nvGrpSpPr>
          <p:cNvPr id="105" name="Группа 76"/>
          <p:cNvGrpSpPr/>
          <p:nvPr/>
        </p:nvGrpSpPr>
        <p:grpSpPr>
          <a:xfrm>
            <a:off x="12151080" y="11120400"/>
            <a:ext cx="734760" cy="699120"/>
            <a:chOff x="12151080" y="11120400"/>
            <a:chExt cx="734760" cy="699120"/>
          </a:xfrm>
        </p:grpSpPr>
        <p:sp>
          <p:nvSpPr>
            <p:cNvPr id="106" name="B"/>
            <p:cNvSpPr/>
            <p:nvPr/>
          </p:nvSpPr>
          <p:spPr>
            <a:xfrm>
              <a:off x="12151080" y="11120400"/>
              <a:ext cx="442440" cy="699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000" rIns="45000" tIns="45000" bIns="450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4000" spc="-1" strike="noStrike">
                  <a:solidFill>
                    <a:srgbClr val="ffffff"/>
                  </a:solidFill>
                  <a:latin typeface="Arial"/>
                  <a:ea typeface="Arial"/>
                </a:rPr>
                <a:t>B</a:t>
              </a:r>
              <a:endParaRPr b="0" lang="ru-RU" sz="4000" spc="-1" strike="noStrike">
                <a:latin typeface="Arial"/>
              </a:endParaRPr>
            </a:p>
          </p:txBody>
        </p:sp>
        <p:sp>
          <p:nvSpPr>
            <p:cNvPr id="107" name="9"/>
            <p:cNvSpPr/>
            <p:nvPr/>
          </p:nvSpPr>
          <p:spPr>
            <a:xfrm>
              <a:off x="12500280" y="11315520"/>
              <a:ext cx="385560" cy="4096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000" rIns="45000" tIns="45000" bIns="450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2100" spc="-1" strike="noStrike">
                  <a:solidFill>
                    <a:srgbClr val="ffffff"/>
                  </a:solidFill>
                  <a:latin typeface="Arial"/>
                  <a:ea typeface="Arial"/>
                </a:rPr>
                <a:t>9</a:t>
              </a:r>
              <a:endParaRPr b="0" lang="ru-RU" sz="2100" spc="-1" strike="noStrike">
                <a:latin typeface="Arial"/>
              </a:endParaRPr>
            </a:p>
          </p:txBody>
        </p:sp>
      </p:grpSp>
      <p:pic>
        <p:nvPicPr>
          <p:cNvPr id="108" name="Picture 110" descr="Picture 110"/>
          <p:cNvPicPr/>
          <p:nvPr/>
        </p:nvPicPr>
        <p:blipFill>
          <a:blip r:embed="rId4"/>
          <a:stretch/>
        </p:blipFill>
        <p:spPr>
          <a:xfrm>
            <a:off x="13820040" y="3600000"/>
            <a:ext cx="10424520" cy="8278200"/>
          </a:xfrm>
          <a:prstGeom prst="rect">
            <a:avLst/>
          </a:prstGeom>
          <a:ln w="12700">
            <a:noFill/>
          </a:ln>
        </p:spPr>
      </p:pic>
      <p:grpSp>
        <p:nvGrpSpPr>
          <p:cNvPr id="109" name="Группа 64_0"/>
          <p:cNvGrpSpPr/>
          <p:nvPr/>
        </p:nvGrpSpPr>
        <p:grpSpPr>
          <a:xfrm>
            <a:off x="8676720" y="11112480"/>
            <a:ext cx="669960" cy="699120"/>
            <a:chOff x="8676720" y="11112480"/>
            <a:chExt cx="669960" cy="699120"/>
          </a:xfrm>
        </p:grpSpPr>
        <p:sp>
          <p:nvSpPr>
            <p:cNvPr id="110" name="B_0"/>
            <p:cNvSpPr/>
            <p:nvPr/>
          </p:nvSpPr>
          <p:spPr>
            <a:xfrm>
              <a:off x="8676720" y="11112480"/>
              <a:ext cx="669960" cy="699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000" rIns="45000" tIns="45000" bIns="450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4000" spc="-1" strike="noStrike">
                  <a:solidFill>
                    <a:srgbClr val="ffffff"/>
                  </a:solidFill>
                  <a:latin typeface="Arial"/>
                  <a:ea typeface="Arial"/>
                </a:rPr>
                <a:t>B</a:t>
              </a:r>
              <a:endParaRPr b="0" lang="ru-RU" sz="4000" spc="-1" strike="noStrike">
                <a:latin typeface="Arial"/>
              </a:endParaRPr>
            </a:p>
          </p:txBody>
        </p:sp>
        <p:sp>
          <p:nvSpPr>
            <p:cNvPr id="111" name="5_0"/>
            <p:cNvSpPr/>
            <p:nvPr/>
          </p:nvSpPr>
          <p:spPr>
            <a:xfrm>
              <a:off x="9020880" y="11300760"/>
              <a:ext cx="192960" cy="4096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000" rIns="45000" tIns="45000" bIns="450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2100" spc="-1" strike="noStrike">
                  <a:solidFill>
                    <a:srgbClr val="ffffff"/>
                  </a:solidFill>
                  <a:latin typeface="Arial"/>
                  <a:ea typeface="Arial"/>
                </a:rPr>
                <a:t>6</a:t>
              </a:r>
              <a:endParaRPr b="0" lang="ru-RU" sz="2100" spc="-1" strike="noStrike">
                <a:latin typeface="Arial"/>
              </a:endParaRPr>
            </a:p>
          </p:txBody>
        </p:sp>
      </p:grpSp>
      <p:grpSp>
        <p:nvGrpSpPr>
          <p:cNvPr id="112" name="Группа 64_1"/>
          <p:cNvGrpSpPr/>
          <p:nvPr/>
        </p:nvGrpSpPr>
        <p:grpSpPr>
          <a:xfrm>
            <a:off x="9803520" y="11124000"/>
            <a:ext cx="669960" cy="699120"/>
            <a:chOff x="9803520" y="11124000"/>
            <a:chExt cx="669960" cy="699120"/>
          </a:xfrm>
        </p:grpSpPr>
        <p:sp>
          <p:nvSpPr>
            <p:cNvPr id="113" name="B_1"/>
            <p:cNvSpPr/>
            <p:nvPr/>
          </p:nvSpPr>
          <p:spPr>
            <a:xfrm>
              <a:off x="9803520" y="11124000"/>
              <a:ext cx="669960" cy="699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000" rIns="45000" tIns="45000" bIns="450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4000" spc="-1" strike="noStrike">
                  <a:solidFill>
                    <a:srgbClr val="ffffff"/>
                  </a:solidFill>
                  <a:latin typeface="Arial"/>
                  <a:ea typeface="Arial"/>
                </a:rPr>
                <a:t>B</a:t>
              </a:r>
              <a:endParaRPr b="0" lang="ru-RU" sz="4000" spc="-1" strike="noStrike">
                <a:latin typeface="Arial"/>
              </a:endParaRPr>
            </a:p>
          </p:txBody>
        </p:sp>
        <p:sp>
          <p:nvSpPr>
            <p:cNvPr id="114" name="5_1"/>
            <p:cNvSpPr/>
            <p:nvPr/>
          </p:nvSpPr>
          <p:spPr>
            <a:xfrm>
              <a:off x="10147680" y="11312280"/>
              <a:ext cx="192960" cy="4096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000" rIns="45000" tIns="45000" bIns="450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2100" spc="-1" strike="noStrike">
                  <a:solidFill>
                    <a:srgbClr val="ffffff"/>
                  </a:solidFill>
                  <a:latin typeface="Arial"/>
                  <a:ea typeface="Arial"/>
                </a:rPr>
                <a:t>2</a:t>
              </a:r>
              <a:endParaRPr b="0" lang="ru-RU" sz="2100" spc="-1" strike="noStrike">
                <a:latin typeface="Arial"/>
              </a:endParaRPr>
            </a:p>
          </p:txBody>
        </p:sp>
      </p:grpSp>
      <p:grpSp>
        <p:nvGrpSpPr>
          <p:cNvPr id="115" name="Группа 64_2"/>
          <p:cNvGrpSpPr/>
          <p:nvPr/>
        </p:nvGrpSpPr>
        <p:grpSpPr>
          <a:xfrm>
            <a:off x="11016720" y="11124000"/>
            <a:ext cx="669960" cy="699120"/>
            <a:chOff x="11016720" y="11124000"/>
            <a:chExt cx="669960" cy="699120"/>
          </a:xfrm>
        </p:grpSpPr>
        <p:sp>
          <p:nvSpPr>
            <p:cNvPr id="116" name="B_2"/>
            <p:cNvSpPr/>
            <p:nvPr/>
          </p:nvSpPr>
          <p:spPr>
            <a:xfrm>
              <a:off x="11016720" y="11124000"/>
              <a:ext cx="669960" cy="699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000" rIns="45000" tIns="45000" bIns="450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4000" spc="-1" strike="noStrike">
                  <a:solidFill>
                    <a:srgbClr val="ffffff"/>
                  </a:solidFill>
                  <a:latin typeface="Arial"/>
                  <a:ea typeface="Arial"/>
                </a:rPr>
                <a:t>B</a:t>
              </a:r>
              <a:endParaRPr b="0" lang="ru-RU" sz="4000" spc="-1" strike="noStrike">
                <a:latin typeface="Arial"/>
              </a:endParaRPr>
            </a:p>
          </p:txBody>
        </p:sp>
        <p:sp>
          <p:nvSpPr>
            <p:cNvPr id="117" name="5_2"/>
            <p:cNvSpPr/>
            <p:nvPr/>
          </p:nvSpPr>
          <p:spPr>
            <a:xfrm>
              <a:off x="11360880" y="11312280"/>
              <a:ext cx="192960" cy="4096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000" rIns="45000" tIns="45000" bIns="450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2100" spc="-1" strike="noStrike">
                  <a:solidFill>
                    <a:srgbClr val="ffffff"/>
                  </a:solidFill>
                  <a:latin typeface="Arial"/>
                  <a:ea typeface="Arial"/>
                </a:rPr>
                <a:t>1</a:t>
              </a:r>
              <a:endParaRPr b="0" lang="ru-RU" sz="2100" spc="-1" strike="noStrike">
                <a:latin typeface="Arial"/>
              </a:endParaRPr>
            </a:p>
          </p:txBody>
        </p:sp>
      </p:grpSp>
      <p:grpSp>
        <p:nvGrpSpPr>
          <p:cNvPr id="118" name="Группа 52_0"/>
          <p:cNvGrpSpPr/>
          <p:nvPr/>
        </p:nvGrpSpPr>
        <p:grpSpPr>
          <a:xfrm>
            <a:off x="4037760" y="11104200"/>
            <a:ext cx="568800" cy="699120"/>
            <a:chOff x="4037760" y="11104200"/>
            <a:chExt cx="568800" cy="699120"/>
          </a:xfrm>
        </p:grpSpPr>
        <p:sp>
          <p:nvSpPr>
            <p:cNvPr id="119" name="B_3"/>
            <p:cNvSpPr/>
            <p:nvPr/>
          </p:nvSpPr>
          <p:spPr>
            <a:xfrm>
              <a:off x="4037760" y="11104200"/>
              <a:ext cx="519840" cy="699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000" rIns="45000" tIns="45000" bIns="450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4000" spc="-1" strike="noStrike">
                  <a:solidFill>
                    <a:srgbClr val="ffffff"/>
                  </a:solidFill>
                  <a:latin typeface="Arial"/>
                  <a:ea typeface="Arial"/>
                </a:rPr>
                <a:t>B</a:t>
              </a:r>
              <a:endParaRPr b="0" lang="ru-RU" sz="4000" spc="-1" strike="noStrike">
                <a:latin typeface="Arial"/>
              </a:endParaRPr>
            </a:p>
          </p:txBody>
        </p:sp>
        <p:sp>
          <p:nvSpPr>
            <p:cNvPr id="120" name="4_0"/>
            <p:cNvSpPr/>
            <p:nvPr/>
          </p:nvSpPr>
          <p:spPr>
            <a:xfrm>
              <a:off x="4405680" y="11328840"/>
              <a:ext cx="200880" cy="4096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000" rIns="45000" tIns="45000" bIns="450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2100" spc="-1" strike="noStrike">
                  <a:solidFill>
                    <a:srgbClr val="ffffff"/>
                  </a:solidFill>
                  <a:latin typeface="Arial"/>
                  <a:ea typeface="Arial"/>
                </a:rPr>
                <a:t>4</a:t>
              </a:r>
              <a:endParaRPr b="0" lang="ru-RU" sz="2100" spc="-1" strike="noStrike">
                <a:latin typeface="Arial"/>
              </a:endParaRPr>
            </a:p>
          </p:txBody>
        </p:sp>
      </p:grpSp>
      <p:sp>
        <p:nvSpPr>
          <p:cNvPr id="121" name="С_0"/>
          <p:cNvSpPr/>
          <p:nvPr/>
        </p:nvSpPr>
        <p:spPr>
          <a:xfrm rot="21500400">
            <a:off x="2874960" y="11104560"/>
            <a:ext cx="442800" cy="699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4000" spc="-1" strike="noStrike">
                <a:solidFill>
                  <a:srgbClr val="ffffff"/>
                </a:solidFill>
                <a:latin typeface="Arial"/>
                <a:ea typeface="Arial"/>
              </a:rPr>
              <a:t>С</a:t>
            </a: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4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vfKeaEwn6YTN7Bm39TdgoVOa0LUcLxb8T2qrpKYSvg9LwAPyxG7UiUMGTt57t-tJTYK2JyyB7IlOaq_CoGAOY0b78WWEEYeeA8dTVxDEH7JF5lTuVvk82MHwasFicxmK3eRWbiWKpb-5tlIZ0rpzVg.png" descr="vfKeaEwn6YTN7Bm39TdgoVOa0LUcLxb8T2qrpKYSvg9LwAPyxG7UiUMGTt57t-tJTYK2JyyB7IlOaq_CoGAOY0b78WWEEYeeA8dTVxDEH7JF5lTuVvk82MHwasFicxmK3eRWbiWKpb-5tlIZ0rpzVg.png"/>
          <p:cNvPicPr/>
          <p:nvPr/>
        </p:nvPicPr>
        <p:blipFill>
          <a:blip r:embed="rId1"/>
          <a:srcRect l="2253" t="0" r="2253" b="0"/>
          <a:stretch/>
        </p:blipFill>
        <p:spPr>
          <a:xfrm>
            <a:off x="16373160" y="-1126800"/>
            <a:ext cx="9856080" cy="15475320"/>
          </a:xfrm>
          <a:prstGeom prst="rect">
            <a:avLst/>
          </a:prstGeom>
          <a:ln w="12700">
            <a:noFill/>
          </a:ln>
        </p:spPr>
      </p:pic>
      <p:sp>
        <p:nvSpPr>
          <p:cNvPr id="123" name="Стресс вокруг нас"/>
          <p:cNvSpPr/>
          <p:nvPr/>
        </p:nvSpPr>
        <p:spPr>
          <a:xfrm>
            <a:off x="1332720" y="552600"/>
            <a:ext cx="23771520" cy="11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6500" spc="-1" strike="noStrike" cap="all">
                <a:solidFill>
                  <a:srgbClr val="535353"/>
                </a:solidFill>
                <a:latin typeface="Arial"/>
                <a:ea typeface="Arial"/>
              </a:rPr>
              <a:t>«Шалах»</a:t>
            </a:r>
            <a:endParaRPr b="0" lang="ru-RU" sz="6500" spc="-1" strike="noStrike">
              <a:latin typeface="Arial"/>
            </a:endParaRPr>
          </a:p>
        </p:txBody>
      </p:sp>
      <p:sp>
        <p:nvSpPr>
          <p:cNvPr id="124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372680" y="4474800"/>
            <a:ext cx="13789800" cy="5239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ru-RU" sz="5200" spc="-1" strike="noStrike" baseline="30000">
                <a:solidFill>
                  <a:srgbClr val="3f4447"/>
                </a:solidFill>
                <a:latin typeface="Arial"/>
                <a:ea typeface="Arial"/>
              </a:rPr>
              <a:t>Абрикосы сорта «шалах» произрастают в Араратской </a:t>
            </a:r>
            <a:br/>
            <a:r>
              <a:rPr b="0" lang="ru-RU" sz="5200" spc="-1" strike="noStrike" baseline="30000">
                <a:solidFill>
                  <a:srgbClr val="3f4447"/>
                </a:solidFill>
                <a:latin typeface="Arial"/>
                <a:ea typeface="Arial"/>
              </a:rPr>
              <a:t>долине в Армении. </a:t>
            </a:r>
            <a:endParaRPr b="0" lang="ru-RU" sz="5200" spc="-1" strike="noStrike">
              <a:latin typeface="Arial"/>
            </a:endParaRPr>
          </a:p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ru-RU" sz="5200" spc="-1" strike="noStrike" baseline="30000">
                <a:solidFill>
                  <a:srgbClr val="3f4447"/>
                </a:solidFill>
                <a:latin typeface="Arial"/>
                <a:ea typeface="Arial"/>
              </a:rPr>
              <a:t>В предгорьях горы Гегам к юго-западу озера Севан </a:t>
            </a:r>
            <a:br/>
            <a:r>
              <a:rPr b="0" lang="ru-RU" sz="5200" spc="-1" strike="noStrike" baseline="30000">
                <a:solidFill>
                  <a:srgbClr val="3f4447"/>
                </a:solidFill>
                <a:latin typeface="Arial"/>
                <a:ea typeface="Arial"/>
              </a:rPr>
              <a:t>абрикосовые поля орошаются кристально чистыми </a:t>
            </a:r>
            <a:br/>
            <a:r>
              <a:rPr b="0" lang="ru-RU" sz="5200" spc="-1" strike="noStrike" baseline="30000">
                <a:solidFill>
                  <a:srgbClr val="3f4447"/>
                </a:solidFill>
                <a:latin typeface="Arial"/>
                <a:ea typeface="Arial"/>
              </a:rPr>
              <a:t>водами реки Аракс и ее притоков. </a:t>
            </a:r>
            <a:endParaRPr b="0" lang="ru-RU" sz="5200" spc="-1" strike="noStrike">
              <a:latin typeface="Arial"/>
            </a:endParaRPr>
          </a:p>
          <a:p>
            <a:pPr>
              <a:lnSpc>
                <a:spcPct val="80000"/>
              </a:lnSpc>
              <a:tabLst>
                <a:tab algn="l" pos="0"/>
              </a:tabLst>
            </a:pPr>
            <a:endParaRPr b="0" lang="ru-RU" sz="5200" spc="-1" strike="noStrike">
              <a:latin typeface="Arial"/>
            </a:endParaRPr>
          </a:p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ru-RU" sz="5200" spc="-1" strike="noStrike" baseline="30000">
                <a:solidFill>
                  <a:srgbClr val="3f4447"/>
                </a:solidFill>
                <a:latin typeface="Arial"/>
                <a:ea typeface="Arial"/>
              </a:rPr>
              <a:t>Именно здесь произрастают сладкие, с ананасовыми </a:t>
            </a:r>
            <a:br/>
            <a:r>
              <a:rPr b="0" lang="ru-RU" sz="5200" spc="-1" strike="noStrike" baseline="30000">
                <a:solidFill>
                  <a:srgbClr val="3f4447"/>
                </a:solidFill>
                <a:latin typeface="Arial"/>
                <a:ea typeface="Arial"/>
              </a:rPr>
              <a:t>нотками во вкусе, крупные, сочные абрикосы.</a:t>
            </a:r>
            <a:endParaRPr b="0" lang="ru-RU" sz="5200" spc="-1" strike="noStrike">
              <a:latin typeface="Arial"/>
            </a:endParaRPr>
          </a:p>
        </p:txBody>
      </p:sp>
      <p:pic>
        <p:nvPicPr>
          <p:cNvPr id="125" name="Изображение" descr="Изображение"/>
          <p:cNvPicPr/>
          <p:nvPr/>
        </p:nvPicPr>
        <p:blipFill>
          <a:blip r:embed="rId2"/>
          <a:stretch/>
        </p:blipFill>
        <p:spPr>
          <a:xfrm>
            <a:off x="21233880" y="12783960"/>
            <a:ext cx="1809720" cy="315000"/>
          </a:xfrm>
          <a:prstGeom prst="rect">
            <a:avLst/>
          </a:prstGeom>
          <a:ln w="12700">
            <a:noFill/>
          </a:ln>
        </p:spPr>
      </p:pic>
      <p:sp>
        <p:nvSpPr>
          <p:cNvPr id="126" name="Safrino"/>
          <p:cNvSpPr/>
          <p:nvPr/>
        </p:nvSpPr>
        <p:spPr>
          <a:xfrm>
            <a:off x="1301760" y="12655080"/>
            <a:ext cx="2845080" cy="627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2500" spc="-1" strike="noStrike" cap="all">
                <a:solidFill>
                  <a:srgbClr val="eab149"/>
                </a:solidFill>
                <a:latin typeface="Arial"/>
                <a:ea typeface="Arial"/>
              </a:rPr>
              <a:t>Abricotab c</a:t>
            </a:r>
            <a:endParaRPr b="0" lang="ru-RU" sz="2500" spc="-1" strike="noStrike">
              <a:latin typeface="Arial"/>
            </a:endParaRPr>
          </a:p>
        </p:txBody>
      </p:sp>
      <p:sp>
        <p:nvSpPr>
          <p:cNvPr id="127" name="Абрикосы, согретые солнцем и выращенные…"/>
          <p:cNvSpPr/>
          <p:nvPr/>
        </p:nvSpPr>
        <p:spPr>
          <a:xfrm>
            <a:off x="1370520" y="1895040"/>
            <a:ext cx="14295960" cy="1551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800" spc="-1" strike="noStrike">
                <a:solidFill>
                  <a:srgbClr val="535353"/>
                </a:solidFill>
                <a:latin typeface="Arial"/>
                <a:ea typeface="Arial"/>
              </a:rPr>
              <a:t>Абрикосы, согретые солнцем и выращенные </a:t>
            </a:r>
            <a:endParaRPr b="0" lang="ru-RU" sz="4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800" spc="-1" strike="noStrike">
                <a:solidFill>
                  <a:srgbClr val="535353"/>
                </a:solidFill>
                <a:latin typeface="Arial"/>
                <a:ea typeface="Arial"/>
              </a:rPr>
              <a:t>на чистейших полях Армении</a:t>
            </a:r>
            <a:endParaRPr b="0" lang="ru-RU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ab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Рисунок 3_0" descr="Рисунок 3_0"/>
          <p:cNvPicPr/>
          <p:nvPr/>
        </p:nvPicPr>
        <p:blipFill>
          <a:blip r:embed="rId1"/>
          <a:stretch/>
        </p:blipFill>
        <p:spPr>
          <a:xfrm rot="16200000">
            <a:off x="14651640" y="2241360"/>
            <a:ext cx="13859640" cy="9199080"/>
          </a:xfrm>
          <a:prstGeom prst="rect">
            <a:avLst/>
          </a:prstGeom>
          <a:ln w="12700">
            <a:noFill/>
          </a:ln>
        </p:spPr>
      </p:pic>
      <p:sp>
        <p:nvSpPr>
          <p:cNvPr id="129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_5"/>
          <p:cNvSpPr/>
          <p:nvPr/>
        </p:nvSpPr>
        <p:spPr>
          <a:xfrm>
            <a:off x="4173840" y="7192080"/>
            <a:ext cx="14005800" cy="884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ru-RU" sz="5200" spc="-1" strike="noStrike" baseline="30000">
                <a:solidFill>
                  <a:srgbClr val="ffffff"/>
                </a:solidFill>
                <a:latin typeface="Arial"/>
                <a:ea typeface="Arial"/>
              </a:rPr>
              <a:t>2-й этап: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30" name="Стресс вокруг нас_3"/>
          <p:cNvSpPr/>
          <p:nvPr/>
        </p:nvSpPr>
        <p:spPr>
          <a:xfrm>
            <a:off x="1332720" y="552600"/>
            <a:ext cx="23771520" cy="2151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6500" spc="-1" strike="noStrike" cap="all">
                <a:solidFill>
                  <a:srgbClr val="ffffff"/>
                </a:solidFill>
                <a:latin typeface="Arial"/>
                <a:ea typeface="Arial"/>
              </a:rPr>
              <a:t>Вся польза абрикосов «Шалах» </a:t>
            </a:r>
            <a:endParaRPr b="0" lang="ru-RU" sz="65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6500" spc="-1" strike="noStrike" cap="all">
                <a:solidFill>
                  <a:srgbClr val="ffffff"/>
                </a:solidFill>
                <a:latin typeface="Arial"/>
                <a:ea typeface="Arial"/>
              </a:rPr>
              <a:t>в новинке</a:t>
            </a:r>
            <a:r>
              <a:rPr b="1" lang="ru-RU" sz="6500" spc="-1" strike="noStrike" cap="all">
                <a:solidFill>
                  <a:srgbClr val="ffffff"/>
                </a:solidFill>
                <a:latin typeface="Arial"/>
                <a:ea typeface="Arial"/>
              </a:rPr>
              <a:t> Abricotab C</a:t>
            </a:r>
            <a:endParaRPr b="0" lang="ru-RU" sz="6500" spc="-1" strike="noStrike">
              <a:latin typeface="Arial"/>
            </a:endParaRPr>
          </a:p>
        </p:txBody>
      </p:sp>
      <p:sp>
        <p:nvSpPr>
          <p:cNvPr id="131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_8"/>
          <p:cNvSpPr/>
          <p:nvPr/>
        </p:nvSpPr>
        <p:spPr>
          <a:xfrm>
            <a:off x="1357920" y="3038760"/>
            <a:ext cx="14005800" cy="1597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5200" spc="-1" strike="noStrike" baseline="30000">
                <a:solidFill>
                  <a:srgbClr val="ffffff"/>
                </a:solidFill>
                <a:latin typeface="Arial"/>
                <a:ea typeface="Arial"/>
              </a:rPr>
              <a:t>Чтобы сохранить ценные нутриенты и их свойства, абрикосы сушат </a:t>
            </a:r>
            <a:r>
              <a:rPr b="1" lang="ru-RU" sz="5200" spc="-1" strike="noStrike" baseline="30000">
                <a:solidFill>
                  <a:srgbClr val="ffffff"/>
                </a:solidFill>
                <a:latin typeface="Arial"/>
                <a:ea typeface="Arial"/>
              </a:rPr>
              <a:t>методом лиофилизации:</a:t>
            </a:r>
            <a:endParaRPr b="0" lang="ru-RU" sz="5200" spc="-1" strike="noStrike">
              <a:latin typeface="Arial"/>
            </a:endParaRPr>
          </a:p>
        </p:txBody>
      </p:sp>
      <p:pic>
        <p:nvPicPr>
          <p:cNvPr id="132" name="Изображение_0" descr="Изображение_0"/>
          <p:cNvPicPr/>
          <p:nvPr/>
        </p:nvPicPr>
        <p:blipFill>
          <a:blip r:embed="rId2"/>
          <a:stretch/>
        </p:blipFill>
        <p:spPr>
          <a:xfrm>
            <a:off x="21233880" y="12783960"/>
            <a:ext cx="1809720" cy="315000"/>
          </a:xfrm>
          <a:prstGeom prst="rect">
            <a:avLst/>
          </a:prstGeom>
          <a:ln w="12700">
            <a:noFill/>
          </a:ln>
        </p:spPr>
      </p:pic>
      <p:sp>
        <p:nvSpPr>
          <p:cNvPr id="133" name="Safrino_7"/>
          <p:cNvSpPr/>
          <p:nvPr/>
        </p:nvSpPr>
        <p:spPr>
          <a:xfrm>
            <a:off x="1301760" y="12655080"/>
            <a:ext cx="2845080" cy="627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2500" spc="-1" strike="noStrike" cap="all">
                <a:solidFill>
                  <a:srgbClr val="ffffff"/>
                </a:solidFill>
                <a:latin typeface="Arial"/>
                <a:ea typeface="Arial"/>
              </a:rPr>
              <a:t>Abricotab c</a:t>
            </a:r>
            <a:endParaRPr b="0" lang="ru-RU" sz="2500" spc="-1" strike="noStrike">
              <a:latin typeface="Arial"/>
            </a:endParaRPr>
          </a:p>
        </p:txBody>
      </p:sp>
      <p:sp>
        <p:nvSpPr>
          <p:cNvPr id="134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_11"/>
          <p:cNvSpPr/>
          <p:nvPr/>
        </p:nvSpPr>
        <p:spPr>
          <a:xfrm>
            <a:off x="4173840" y="4790520"/>
            <a:ext cx="14005800" cy="884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ru-RU" sz="5200" spc="-1" strike="noStrike" baseline="30000">
                <a:solidFill>
                  <a:srgbClr val="ffffff"/>
                </a:solidFill>
                <a:latin typeface="Arial"/>
                <a:ea typeface="Arial"/>
              </a:rPr>
              <a:t>1-й этап:</a:t>
            </a:r>
            <a:endParaRPr b="0" lang="ru-RU" sz="5200" spc="-1" strike="noStrike">
              <a:latin typeface="Arial"/>
            </a:endParaRPr>
          </a:p>
        </p:txBody>
      </p:sp>
      <p:pic>
        <p:nvPicPr>
          <p:cNvPr id="135" name="Picture 175" descr="Picture 175"/>
          <p:cNvPicPr/>
          <p:nvPr/>
        </p:nvPicPr>
        <p:blipFill>
          <a:blip r:embed="rId3"/>
          <a:stretch/>
        </p:blipFill>
        <p:spPr>
          <a:xfrm>
            <a:off x="1585800" y="4768920"/>
            <a:ext cx="2021040" cy="2020680"/>
          </a:xfrm>
          <a:prstGeom prst="rect">
            <a:avLst/>
          </a:prstGeom>
          <a:ln w="12700">
            <a:noFill/>
          </a:ln>
        </p:spPr>
      </p:pic>
      <p:pic>
        <p:nvPicPr>
          <p:cNvPr id="136" name="Picture 176" descr="Picture 176"/>
          <p:cNvPicPr/>
          <p:nvPr/>
        </p:nvPicPr>
        <p:blipFill>
          <a:blip r:embed="rId4"/>
          <a:stretch/>
        </p:blipFill>
        <p:spPr>
          <a:xfrm>
            <a:off x="1524960" y="7201080"/>
            <a:ext cx="2021040" cy="2025000"/>
          </a:xfrm>
          <a:prstGeom prst="rect">
            <a:avLst/>
          </a:prstGeom>
          <a:ln w="12700">
            <a:noFill/>
          </a:ln>
        </p:spPr>
      </p:pic>
      <p:pic>
        <p:nvPicPr>
          <p:cNvPr id="137" name="Picture 177" descr="Picture 177"/>
          <p:cNvPicPr/>
          <p:nvPr/>
        </p:nvPicPr>
        <p:blipFill>
          <a:blip r:embed="rId5"/>
          <a:stretch/>
        </p:blipFill>
        <p:spPr>
          <a:xfrm>
            <a:off x="1585800" y="9877680"/>
            <a:ext cx="2021040" cy="2020680"/>
          </a:xfrm>
          <a:prstGeom prst="rect">
            <a:avLst/>
          </a:prstGeom>
          <a:ln w="12700">
            <a:noFill/>
          </a:ln>
        </p:spPr>
      </p:pic>
      <p:sp>
        <p:nvSpPr>
          <p:cNvPr id="138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_0"/>
          <p:cNvSpPr/>
          <p:nvPr/>
        </p:nvSpPr>
        <p:spPr>
          <a:xfrm>
            <a:off x="4173840" y="10582560"/>
            <a:ext cx="14005800" cy="1438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ru-RU" sz="5200" spc="-1" strike="noStrike" baseline="30000">
                <a:solidFill>
                  <a:srgbClr val="ffffff"/>
                </a:solidFill>
                <a:latin typeface="Arial"/>
                <a:ea typeface="Arial"/>
              </a:rPr>
              <a:t>Конечный продукт с сохраненными ценными </a:t>
            </a:r>
            <a:endParaRPr b="0" lang="ru-RU" sz="5200" spc="-1" strike="noStrike">
              <a:latin typeface="Arial"/>
            </a:endParaRPr>
          </a:p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ru-RU" sz="5200" spc="-1" strike="noStrike" baseline="30000">
                <a:solidFill>
                  <a:srgbClr val="ffffff"/>
                </a:solidFill>
                <a:latin typeface="Arial"/>
                <a:ea typeface="Arial"/>
              </a:rPr>
              <a:t>свойствами свежего абрикоса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39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_9"/>
          <p:cNvSpPr/>
          <p:nvPr/>
        </p:nvSpPr>
        <p:spPr>
          <a:xfrm>
            <a:off x="4173840" y="5638680"/>
            <a:ext cx="14005800" cy="1438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ru-RU" sz="5200" spc="-1" strike="noStrike" baseline="30000">
                <a:solidFill>
                  <a:srgbClr val="ffffff"/>
                </a:solidFill>
                <a:latin typeface="Arial"/>
                <a:ea typeface="Arial"/>
              </a:rPr>
              <a:t>Абрикосы замораживают при очень </a:t>
            </a:r>
            <a:br/>
            <a:r>
              <a:rPr b="0" lang="ru-RU" sz="5200" spc="-1" strike="noStrike" baseline="30000">
                <a:solidFill>
                  <a:srgbClr val="ffffff"/>
                </a:solidFill>
                <a:latin typeface="Arial"/>
                <a:ea typeface="Arial"/>
              </a:rPr>
              <a:t>низких температурах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40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_10"/>
          <p:cNvSpPr/>
          <p:nvPr/>
        </p:nvSpPr>
        <p:spPr>
          <a:xfrm>
            <a:off x="4173840" y="7863120"/>
            <a:ext cx="14005800" cy="1438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ru-RU" sz="5200" spc="-1" strike="noStrike" baseline="30000">
                <a:solidFill>
                  <a:srgbClr val="ffffff"/>
                </a:solidFill>
                <a:latin typeface="Arial"/>
                <a:ea typeface="Arial"/>
              </a:rPr>
              <a:t>Затем они помещаются в вакуум, где влага сублимируется </a:t>
            </a:r>
            <a:endParaRPr b="0" lang="ru-RU" sz="5200" spc="-1" strike="noStrike">
              <a:latin typeface="Arial"/>
            </a:endParaRPr>
          </a:p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ru-RU" sz="5200" spc="-1" strike="noStrike" baseline="30000">
                <a:solidFill>
                  <a:srgbClr val="ffffff"/>
                </a:solidFill>
                <a:latin typeface="Arial"/>
                <a:ea typeface="Arial"/>
              </a:rPr>
              <a:t>и ее содержание в абрикосе снижается до 1-2%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41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_13"/>
          <p:cNvSpPr/>
          <p:nvPr/>
        </p:nvSpPr>
        <p:spPr>
          <a:xfrm>
            <a:off x="4173840" y="9913320"/>
            <a:ext cx="14005800" cy="884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ru-RU" sz="5200" spc="-1" strike="noStrike" baseline="30000">
                <a:solidFill>
                  <a:srgbClr val="ffffff"/>
                </a:solidFill>
                <a:latin typeface="Arial"/>
                <a:ea typeface="Arial"/>
              </a:rPr>
              <a:t>3-й этап:</a:t>
            </a:r>
            <a:endParaRPr b="0" lang="ru-RU" sz="5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4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afrino_0"/>
          <p:cNvSpPr/>
          <p:nvPr/>
        </p:nvSpPr>
        <p:spPr>
          <a:xfrm>
            <a:off x="1301760" y="12655080"/>
            <a:ext cx="2845080" cy="627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2500" spc="-1" strike="noStrike" cap="all">
                <a:solidFill>
                  <a:srgbClr val="eab149"/>
                </a:solidFill>
                <a:latin typeface="Arial"/>
                <a:ea typeface="Arial"/>
              </a:rPr>
              <a:t>Abricotab c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143" name="Main.png" descr="Main.png"/>
          <p:cNvPicPr/>
          <p:nvPr/>
        </p:nvPicPr>
        <p:blipFill>
          <a:blip r:embed="rId1"/>
          <a:stretch/>
        </p:blipFill>
        <p:spPr>
          <a:xfrm>
            <a:off x="21251880" y="12783960"/>
            <a:ext cx="1773720" cy="315000"/>
          </a:xfrm>
          <a:prstGeom prst="rect">
            <a:avLst/>
          </a:prstGeom>
          <a:ln w="12700">
            <a:noFill/>
          </a:ln>
        </p:spPr>
      </p:pic>
      <p:sp>
        <p:nvSpPr>
          <p:cNvPr id="144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4180680" y="7105680"/>
            <a:ext cx="11531160" cy="884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ru-RU" sz="5200" spc="-1" strike="noStrike" baseline="30000">
                <a:solidFill>
                  <a:srgbClr val="3f4447"/>
                </a:solidFill>
                <a:latin typeface="Arial"/>
                <a:ea typeface="Arial"/>
              </a:rPr>
              <a:t>КЛЕТЧАТКА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45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4180680" y="7711200"/>
            <a:ext cx="11531160" cy="884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5200" spc="-1" strike="noStrike" baseline="30000">
                <a:solidFill>
                  <a:srgbClr val="3f4447"/>
                </a:solidFill>
                <a:latin typeface="Arial"/>
                <a:ea typeface="Arial"/>
              </a:rPr>
              <a:t>комфортное пищеварение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46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4180680" y="4928760"/>
            <a:ext cx="11531160" cy="884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52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антиоксидантная защита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47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4180680" y="4326840"/>
            <a:ext cx="11531160" cy="884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ru-RU" sz="5200" spc="-1" strike="noStrike" baseline="30000">
                <a:solidFill>
                  <a:srgbClr val="3f4447"/>
                </a:solidFill>
                <a:latin typeface="Arial"/>
                <a:ea typeface="Arial"/>
              </a:rPr>
              <a:t>КАРОТИН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48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4180680" y="10611720"/>
            <a:ext cx="11531160" cy="1438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ru-RU" sz="5200" spc="-1" strike="noStrike" baseline="30000">
                <a:solidFill>
                  <a:srgbClr val="3f4447"/>
                </a:solidFill>
                <a:latin typeface="Arial"/>
                <a:ea typeface="Arial"/>
              </a:rPr>
              <a:t>энергия и здоровье </a:t>
            </a:r>
            <a:br/>
            <a:r>
              <a:rPr b="0" lang="ru-RU" sz="5200" spc="-1" strike="noStrike" baseline="30000">
                <a:solidFill>
                  <a:srgbClr val="3f4447"/>
                </a:solidFill>
                <a:latin typeface="Arial"/>
                <a:ea typeface="Arial"/>
              </a:rPr>
              <a:t>сердечно-сосудистой системы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49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4180680" y="9820440"/>
            <a:ext cx="11531160" cy="884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ru-RU" sz="5200" spc="-1" strike="noStrike" baseline="30000">
                <a:solidFill>
                  <a:srgbClr val="3f4447"/>
                </a:solidFill>
                <a:latin typeface="Arial"/>
                <a:ea typeface="Arial"/>
              </a:rPr>
              <a:t>КАЛИЙ</a:t>
            </a:r>
            <a:endParaRPr b="0" lang="ru-RU" sz="5200" spc="-1" strike="noStrike">
              <a:latin typeface="Arial"/>
            </a:endParaRPr>
          </a:p>
        </p:txBody>
      </p:sp>
      <p:grpSp>
        <p:nvGrpSpPr>
          <p:cNvPr id="150" name="Group 8"/>
          <p:cNvGrpSpPr/>
          <p:nvPr/>
        </p:nvGrpSpPr>
        <p:grpSpPr>
          <a:xfrm>
            <a:off x="1623960" y="4095360"/>
            <a:ext cx="2037960" cy="2025000"/>
            <a:chOff x="1623960" y="4095360"/>
            <a:chExt cx="2037960" cy="2025000"/>
          </a:xfrm>
        </p:grpSpPr>
        <p:sp>
          <p:nvSpPr>
            <p:cNvPr id="151" name="Овал 1"/>
            <p:cNvSpPr/>
            <p:nvPr/>
          </p:nvSpPr>
          <p:spPr>
            <a:xfrm>
              <a:off x="1623960" y="4102920"/>
              <a:ext cx="2037960" cy="2017440"/>
            </a:xfrm>
            <a:prstGeom prst="ellipse">
              <a:avLst/>
            </a:prstGeom>
            <a:noFill/>
            <a:ln w="57150">
              <a:solidFill>
                <a:srgbClr val="eab14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2" name="TextBox 11"/>
            <p:cNvSpPr/>
            <p:nvPr/>
          </p:nvSpPr>
          <p:spPr>
            <a:xfrm>
              <a:off x="1666800" y="4095360"/>
              <a:ext cx="1952280" cy="19789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000" rIns="45000" tIns="45000" bIns="45000" anchor="t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2400" spc="-1" strike="noStrike">
                  <a:solidFill>
                    <a:srgbClr val="eab149"/>
                  </a:solidFill>
                  <a:latin typeface="Arial"/>
                  <a:ea typeface="Arial"/>
                </a:rPr>
                <a:t>1</a:t>
              </a:r>
              <a:endParaRPr b="0" lang="ru-RU" sz="12400" spc="-1" strike="noStrike">
                <a:latin typeface="Arial"/>
              </a:endParaRPr>
            </a:p>
          </p:txBody>
        </p:sp>
      </p:grpSp>
      <p:grpSp>
        <p:nvGrpSpPr>
          <p:cNvPr id="153" name="Group 7"/>
          <p:cNvGrpSpPr/>
          <p:nvPr/>
        </p:nvGrpSpPr>
        <p:grpSpPr>
          <a:xfrm>
            <a:off x="1623960" y="6978600"/>
            <a:ext cx="2037960" cy="2017440"/>
            <a:chOff x="1623960" y="6978600"/>
            <a:chExt cx="2037960" cy="2017440"/>
          </a:xfrm>
        </p:grpSpPr>
        <p:sp>
          <p:nvSpPr>
            <p:cNvPr id="154" name="Овал 20"/>
            <p:cNvSpPr/>
            <p:nvPr/>
          </p:nvSpPr>
          <p:spPr>
            <a:xfrm>
              <a:off x="1623960" y="6978600"/>
              <a:ext cx="2037960" cy="2017440"/>
            </a:xfrm>
            <a:prstGeom prst="ellipse">
              <a:avLst/>
            </a:prstGeom>
            <a:noFill/>
            <a:ln w="57150">
              <a:solidFill>
                <a:srgbClr val="eab14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" name="TextBox 23"/>
            <p:cNvSpPr/>
            <p:nvPr/>
          </p:nvSpPr>
          <p:spPr>
            <a:xfrm>
              <a:off x="1667520" y="6981480"/>
              <a:ext cx="1950840" cy="1968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39600" rIns="39600" tIns="39600" bIns="39600" anchor="t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2400" spc="-1" strike="noStrike">
                  <a:solidFill>
                    <a:srgbClr val="eab149"/>
                  </a:solidFill>
                  <a:latin typeface="Arial"/>
                  <a:ea typeface="Arial"/>
                </a:rPr>
                <a:t>2</a:t>
              </a:r>
              <a:endParaRPr b="0" lang="ru-RU" sz="12400" spc="-1" strike="noStrike">
                <a:latin typeface="Arial"/>
              </a:endParaRPr>
            </a:p>
          </p:txBody>
        </p:sp>
      </p:grpSp>
      <p:grpSp>
        <p:nvGrpSpPr>
          <p:cNvPr id="156" name="Group 6"/>
          <p:cNvGrpSpPr/>
          <p:nvPr/>
        </p:nvGrpSpPr>
        <p:grpSpPr>
          <a:xfrm>
            <a:off x="1623960" y="9855720"/>
            <a:ext cx="2037960" cy="2025000"/>
            <a:chOff x="1623960" y="9855720"/>
            <a:chExt cx="2037960" cy="2025000"/>
          </a:xfrm>
        </p:grpSpPr>
        <p:sp>
          <p:nvSpPr>
            <p:cNvPr id="157" name="Овал 21"/>
            <p:cNvSpPr/>
            <p:nvPr/>
          </p:nvSpPr>
          <p:spPr>
            <a:xfrm>
              <a:off x="1623960" y="9863280"/>
              <a:ext cx="2037960" cy="2017440"/>
            </a:xfrm>
            <a:prstGeom prst="ellipse">
              <a:avLst/>
            </a:prstGeom>
            <a:noFill/>
            <a:ln w="57150">
              <a:solidFill>
                <a:srgbClr val="eab14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" name="TextBox 24"/>
            <p:cNvSpPr/>
            <p:nvPr/>
          </p:nvSpPr>
          <p:spPr>
            <a:xfrm>
              <a:off x="1666800" y="9855720"/>
              <a:ext cx="1952280" cy="19789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000" rIns="45000" tIns="45000" bIns="45000" anchor="t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2400" spc="-1" strike="noStrike">
                  <a:solidFill>
                    <a:srgbClr val="eab149"/>
                  </a:solidFill>
                  <a:latin typeface="Arial"/>
                  <a:ea typeface="Arial"/>
                </a:rPr>
                <a:t>3</a:t>
              </a:r>
              <a:endParaRPr b="0" lang="ru-RU" sz="12400" spc="-1" strike="noStrike">
                <a:latin typeface="Arial"/>
              </a:endParaRPr>
            </a:p>
          </p:txBody>
        </p:sp>
      </p:grpSp>
      <p:pic>
        <p:nvPicPr>
          <p:cNvPr id="159" name="Рисунок 18" descr="Рисунок 18"/>
          <p:cNvPicPr/>
          <p:nvPr/>
        </p:nvPicPr>
        <p:blipFill>
          <a:blip r:embed="rId2"/>
          <a:stretch/>
        </p:blipFill>
        <p:spPr>
          <a:xfrm>
            <a:off x="11712960" y="5040"/>
            <a:ext cx="13505040" cy="13705200"/>
          </a:xfrm>
          <a:prstGeom prst="rect">
            <a:avLst/>
          </a:prstGeom>
          <a:ln w="12700">
            <a:noFill/>
          </a:ln>
        </p:spPr>
      </p:pic>
      <p:sp>
        <p:nvSpPr>
          <p:cNvPr id="160" name="Абрикосы, согретые солнцем и выращенные…_0"/>
          <p:cNvSpPr/>
          <p:nvPr/>
        </p:nvSpPr>
        <p:spPr>
          <a:xfrm>
            <a:off x="1358640" y="732600"/>
            <a:ext cx="14295960" cy="2283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800" spc="-1" strike="noStrike">
                <a:solidFill>
                  <a:srgbClr val="535353"/>
                </a:solidFill>
                <a:latin typeface="Arial"/>
                <a:ea typeface="Arial"/>
              </a:rPr>
              <a:t>В результате сушки получается лиофилизированный порошок плодов абрикоса, богатый ценными нутриентами</a:t>
            </a:r>
            <a:endParaRPr b="0" lang="ru-RU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ab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225" descr="Picture 225"/>
          <p:cNvPicPr/>
          <p:nvPr/>
        </p:nvPicPr>
        <p:blipFill>
          <a:blip r:embed="rId1"/>
          <a:stretch/>
        </p:blipFill>
        <p:spPr>
          <a:xfrm>
            <a:off x="1617480" y="8879040"/>
            <a:ext cx="13605120" cy="2411640"/>
          </a:xfrm>
          <a:prstGeom prst="rect">
            <a:avLst/>
          </a:prstGeom>
          <a:ln w="12700">
            <a:noFill/>
          </a:ln>
        </p:spPr>
      </p:pic>
      <p:pic>
        <p:nvPicPr>
          <p:cNvPr id="162" name="Picture 226" descr="Picture 226"/>
          <p:cNvPicPr/>
          <p:nvPr/>
        </p:nvPicPr>
        <p:blipFill>
          <a:blip r:embed="rId2"/>
          <a:stretch/>
        </p:blipFill>
        <p:spPr>
          <a:xfrm>
            <a:off x="1617480" y="5670720"/>
            <a:ext cx="9480240" cy="1631160"/>
          </a:xfrm>
          <a:prstGeom prst="rect">
            <a:avLst/>
          </a:prstGeom>
          <a:ln w="12700">
            <a:noFill/>
          </a:ln>
        </p:spPr>
      </p:pic>
      <p:pic>
        <p:nvPicPr>
          <p:cNvPr id="163" name="Picture 227" descr="Picture 227"/>
          <p:cNvPicPr/>
          <p:nvPr/>
        </p:nvPicPr>
        <p:blipFill>
          <a:blip r:embed="rId3"/>
          <a:stretch/>
        </p:blipFill>
        <p:spPr>
          <a:xfrm>
            <a:off x="1617480" y="2287080"/>
            <a:ext cx="9480240" cy="1631160"/>
          </a:xfrm>
          <a:prstGeom prst="rect">
            <a:avLst/>
          </a:prstGeom>
          <a:ln w="12700">
            <a:noFill/>
          </a:ln>
        </p:spPr>
      </p:pic>
      <p:pic>
        <p:nvPicPr>
          <p:cNvPr id="164" name="Рисунок 5_0" descr="Рисунок 5_0"/>
          <p:cNvPicPr/>
          <p:nvPr/>
        </p:nvPicPr>
        <p:blipFill>
          <a:blip r:embed="rId4"/>
          <a:stretch/>
        </p:blipFill>
        <p:spPr>
          <a:xfrm>
            <a:off x="16251120" y="5932080"/>
            <a:ext cx="9698400" cy="9713520"/>
          </a:xfrm>
          <a:prstGeom prst="rect">
            <a:avLst/>
          </a:prstGeom>
          <a:ln w="12700">
            <a:noFill/>
          </a:ln>
        </p:spPr>
      </p:pic>
      <p:pic>
        <p:nvPicPr>
          <p:cNvPr id="165" name="Изображение_6" descr="Изображение_6"/>
          <p:cNvPicPr/>
          <p:nvPr/>
        </p:nvPicPr>
        <p:blipFill>
          <a:blip r:embed="rId5"/>
          <a:stretch/>
        </p:blipFill>
        <p:spPr>
          <a:xfrm>
            <a:off x="21233880" y="12783960"/>
            <a:ext cx="1809720" cy="315000"/>
          </a:xfrm>
          <a:prstGeom prst="rect">
            <a:avLst/>
          </a:prstGeom>
          <a:ln w="12700">
            <a:noFill/>
          </a:ln>
        </p:spPr>
      </p:pic>
      <p:sp>
        <p:nvSpPr>
          <p:cNvPr id="166" name="Safrino_9"/>
          <p:cNvSpPr/>
          <p:nvPr/>
        </p:nvSpPr>
        <p:spPr>
          <a:xfrm>
            <a:off x="1301760" y="12655080"/>
            <a:ext cx="2845080" cy="627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2500" spc="-1" strike="noStrike" cap="all">
                <a:solidFill>
                  <a:srgbClr val="ffffff"/>
                </a:solidFill>
                <a:latin typeface="Arial"/>
                <a:ea typeface="Arial"/>
              </a:rPr>
              <a:t>Abricotab c</a:t>
            </a:r>
            <a:endParaRPr b="0" lang="ru-RU" sz="2500" spc="-1" strike="noStrike">
              <a:latin typeface="Arial"/>
            </a:endParaRPr>
          </a:p>
        </p:txBody>
      </p:sp>
      <p:sp>
        <p:nvSpPr>
          <p:cNvPr id="167" name="Стресс вокруг нас_6"/>
          <p:cNvSpPr/>
          <p:nvPr/>
        </p:nvSpPr>
        <p:spPr>
          <a:xfrm>
            <a:off x="1617480" y="2580840"/>
            <a:ext cx="9449280" cy="963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5200" spc="-1" strike="noStrike" cap="all">
                <a:solidFill>
                  <a:srgbClr val="ffffff"/>
                </a:solidFill>
                <a:latin typeface="Arial"/>
                <a:ea typeface="Arial"/>
              </a:rPr>
              <a:t>Плоды абрикосов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68" name="Стресс вокруг нас_7"/>
          <p:cNvSpPr/>
          <p:nvPr/>
        </p:nvSpPr>
        <p:spPr>
          <a:xfrm>
            <a:off x="1617480" y="3990240"/>
            <a:ext cx="9303480" cy="1634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9600" spc="-1" strike="noStrike" cap="all">
                <a:solidFill>
                  <a:srgbClr val="ffffff"/>
                </a:solidFill>
                <a:latin typeface="Arial"/>
                <a:ea typeface="Arial"/>
              </a:rPr>
              <a:t>+</a:t>
            </a:r>
            <a:endParaRPr b="0" lang="ru-RU" sz="9600" spc="-1" strike="noStrike">
              <a:latin typeface="Arial"/>
            </a:endParaRPr>
          </a:p>
        </p:txBody>
      </p:sp>
      <p:sp>
        <p:nvSpPr>
          <p:cNvPr id="169" name="Стресс вокруг нас_8"/>
          <p:cNvSpPr/>
          <p:nvPr/>
        </p:nvSpPr>
        <p:spPr>
          <a:xfrm>
            <a:off x="1644120" y="6005160"/>
            <a:ext cx="9449280" cy="963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5200" spc="-1" strike="noStrike" cap="all">
                <a:solidFill>
                  <a:srgbClr val="ffffff"/>
                </a:solidFill>
                <a:latin typeface="Arial"/>
                <a:ea typeface="Arial"/>
              </a:rPr>
              <a:t>витамин С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70" name="Стресс вокруг нас_9"/>
          <p:cNvSpPr/>
          <p:nvPr/>
        </p:nvSpPr>
        <p:spPr>
          <a:xfrm>
            <a:off x="1617480" y="9209520"/>
            <a:ext cx="13605120" cy="1755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5200" spc="-1" strike="noStrike" cap="all">
                <a:solidFill>
                  <a:srgbClr val="eab149"/>
                </a:solidFill>
                <a:latin typeface="Arial"/>
                <a:ea typeface="Arial"/>
              </a:rPr>
              <a:t>ОПТИМАЛЬНАЯ ФОРМУЛА ДЛЯ УКРЕПЛЕНИЯ ОРГАНИЗМА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71" name="Стресс вокруг нас_10"/>
          <p:cNvSpPr/>
          <p:nvPr/>
        </p:nvSpPr>
        <p:spPr>
          <a:xfrm>
            <a:off x="1617480" y="7255800"/>
            <a:ext cx="9303480" cy="1634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9600" spc="-1" strike="noStrike" cap="all">
                <a:solidFill>
                  <a:srgbClr val="ffffff"/>
                </a:solidFill>
                <a:latin typeface="Arial"/>
                <a:ea typeface="Arial"/>
              </a:rPr>
              <a:t>=</a:t>
            </a:r>
            <a:endParaRPr b="0" lang="ru-RU" sz="9600" spc="-1" strike="noStrike">
              <a:latin typeface="Arial"/>
            </a:endParaRPr>
          </a:p>
        </p:txBody>
      </p:sp>
      <p:pic>
        <p:nvPicPr>
          <p:cNvPr id="172" name="Рисунок 13_1" descr="Рисунок 13_1"/>
          <p:cNvPicPr/>
          <p:nvPr/>
        </p:nvPicPr>
        <p:blipFill>
          <a:blip r:embed="rId6"/>
          <a:stretch/>
        </p:blipFill>
        <p:spPr>
          <a:xfrm rot="19380000">
            <a:off x="12615840" y="1337400"/>
            <a:ext cx="5669640" cy="56451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ab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Прямоугольник 167"/>
          <p:cNvGrpSpPr/>
          <p:nvPr/>
        </p:nvGrpSpPr>
        <p:grpSpPr>
          <a:xfrm>
            <a:off x="-407520" y="-251280"/>
            <a:ext cx="25197840" cy="14217840"/>
            <a:chOff x="-407520" y="-251280"/>
            <a:chExt cx="25197840" cy="14217840"/>
          </a:xfrm>
        </p:grpSpPr>
        <p:sp>
          <p:nvSpPr>
            <p:cNvPr id="174" name="Прямоугольник"/>
            <p:cNvSpPr/>
            <p:nvPr/>
          </p:nvSpPr>
          <p:spPr>
            <a:xfrm>
              <a:off x="-407520" y="-251280"/>
              <a:ext cx="25197840" cy="14217840"/>
            </a:xfrm>
            <a:prstGeom prst="rect">
              <a:avLst/>
            </a:prstGeom>
            <a:solidFill>
              <a:srgbClr val="efead6"/>
            </a:solidFill>
            <a:ln w="3175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" name="Текст"/>
            <p:cNvSpPr/>
            <p:nvPr/>
          </p:nvSpPr>
          <p:spPr>
            <a:xfrm>
              <a:off x="11569680" y="6675840"/>
              <a:ext cx="1243080" cy="36360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45000" rIns="45000" tIns="45000" bIns="4500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                  </a:t>
              </a:r>
              <a:endParaRPr b="0" lang="ru-RU" sz="1800" spc="-1" strike="noStrike">
                <a:latin typeface="Arial"/>
              </a:endParaRPr>
            </a:p>
          </p:txBody>
        </p:sp>
      </p:grpSp>
      <p:pic>
        <p:nvPicPr>
          <p:cNvPr id="176" name="Рисунок 7" descr="Рисунок 7"/>
          <p:cNvPicPr/>
          <p:nvPr/>
        </p:nvPicPr>
        <p:blipFill>
          <a:blip r:embed="rId1"/>
          <a:srcRect l="3321" t="0" r="3321" b="0"/>
          <a:stretch/>
        </p:blipFill>
        <p:spPr>
          <a:xfrm>
            <a:off x="13271400" y="-527400"/>
            <a:ext cx="11404080" cy="14312520"/>
          </a:xfrm>
          <a:prstGeom prst="rect">
            <a:avLst/>
          </a:prstGeom>
          <a:ln w="12700">
            <a:noFill/>
          </a:ln>
        </p:spPr>
      </p:pic>
      <p:sp>
        <p:nvSpPr>
          <p:cNvPr id="177" name="Стресс вокруг нас_2"/>
          <p:cNvSpPr/>
          <p:nvPr/>
        </p:nvSpPr>
        <p:spPr>
          <a:xfrm>
            <a:off x="1332720" y="552600"/>
            <a:ext cx="23771520" cy="2426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br/>
            <a:r>
              <a:rPr b="1" lang="ru-RU" sz="6500" spc="-1" strike="noStrike" cap="all">
                <a:solidFill>
                  <a:srgbClr val="3f4447"/>
                </a:solidFill>
                <a:latin typeface="Arial"/>
                <a:ea typeface="Arial"/>
              </a:rPr>
              <a:t>Витамин С </a:t>
            </a:r>
            <a:r>
              <a:rPr b="0" lang="ru-RU" sz="6500" spc="-1" strike="noStrike" cap="all">
                <a:solidFill>
                  <a:srgbClr val="3f4447"/>
                </a:solidFill>
                <a:latin typeface="Arial"/>
                <a:ea typeface="Arial"/>
              </a:rPr>
              <a:t>в формуле </a:t>
            </a:r>
            <a:br/>
            <a:r>
              <a:rPr b="0" lang="ru-RU" sz="6500" spc="-1" strike="noStrike" cap="all">
                <a:solidFill>
                  <a:srgbClr val="3f4447"/>
                </a:solidFill>
                <a:latin typeface="Arial"/>
                <a:ea typeface="Arial"/>
              </a:rPr>
              <a:t>Abricotab C:</a:t>
            </a:r>
            <a:endParaRPr b="0" lang="ru-RU" sz="6500" spc="-1" strike="noStrike">
              <a:latin typeface="Arial"/>
            </a:endParaRPr>
          </a:p>
        </p:txBody>
      </p:sp>
      <p:sp>
        <p:nvSpPr>
          <p:cNvPr id="178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_4"/>
          <p:cNvSpPr/>
          <p:nvPr/>
        </p:nvSpPr>
        <p:spPr>
          <a:xfrm>
            <a:off x="4209120" y="8107920"/>
            <a:ext cx="7325280" cy="1438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ru-RU" sz="5200" spc="-1" strike="noStrike" baseline="30000">
                <a:solidFill>
                  <a:srgbClr val="3f4447"/>
                </a:solidFill>
                <a:latin typeface="Arial"/>
                <a:ea typeface="Arial"/>
              </a:rPr>
              <a:t>СПОСОБСТВУЕТ СОХРАНЕНИЮ </a:t>
            </a:r>
            <a:br/>
            <a:r>
              <a:rPr b="1" lang="ru-RU" sz="5200" spc="-1" strike="noStrike" baseline="30000">
                <a:solidFill>
                  <a:srgbClr val="3f4447"/>
                </a:solidFill>
                <a:latin typeface="Arial"/>
                <a:ea typeface="Arial"/>
              </a:rPr>
              <a:t>ВИТАМИНА Е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79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_2"/>
          <p:cNvSpPr/>
          <p:nvPr/>
        </p:nvSpPr>
        <p:spPr>
          <a:xfrm>
            <a:off x="4209120" y="5892480"/>
            <a:ext cx="5895360" cy="1438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ru-RU" sz="5200" spc="-1" strike="noStrike" baseline="30000">
                <a:solidFill>
                  <a:srgbClr val="3f4447"/>
                </a:solidFill>
                <a:latin typeface="Arial"/>
                <a:ea typeface="Arial"/>
              </a:rPr>
              <a:t>ПРОДЛЕВАЕТ </a:t>
            </a:r>
            <a:br/>
            <a:r>
              <a:rPr b="1" lang="ru-RU" sz="5200" spc="-1" strike="noStrike" baseline="30000">
                <a:solidFill>
                  <a:srgbClr val="3f4447"/>
                </a:solidFill>
                <a:latin typeface="Arial"/>
                <a:ea typeface="Arial"/>
              </a:rPr>
              <a:t>АКТИВНОЕ ДОЛГОЛЕТИЕ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80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_6"/>
          <p:cNvSpPr/>
          <p:nvPr/>
        </p:nvSpPr>
        <p:spPr>
          <a:xfrm>
            <a:off x="4209120" y="3703320"/>
            <a:ext cx="4066560" cy="1438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ru-RU" sz="5200" spc="-1" strike="noStrike" baseline="30000">
                <a:solidFill>
                  <a:srgbClr val="3f4447"/>
                </a:solidFill>
                <a:latin typeface="Arial"/>
                <a:ea typeface="Arial"/>
              </a:rPr>
              <a:t>УКРЕПЛЯЕТ </a:t>
            </a:r>
            <a:br/>
            <a:r>
              <a:rPr b="1" lang="ru-RU" sz="5200" spc="-1" strike="noStrike" baseline="30000">
                <a:solidFill>
                  <a:srgbClr val="3f4447"/>
                </a:solidFill>
                <a:latin typeface="Arial"/>
                <a:ea typeface="Arial"/>
              </a:rPr>
              <a:t>ИММУНИТЕТ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81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_1"/>
          <p:cNvSpPr/>
          <p:nvPr/>
        </p:nvSpPr>
        <p:spPr>
          <a:xfrm>
            <a:off x="4209120" y="10407600"/>
            <a:ext cx="4705920" cy="1438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ru-RU" sz="5200" spc="-1" strike="noStrike" baseline="30000">
                <a:solidFill>
                  <a:srgbClr val="3f4447"/>
                </a:solidFill>
                <a:latin typeface="Arial"/>
                <a:ea typeface="Arial"/>
              </a:rPr>
              <a:t>УЛУЧШАЕТ </a:t>
            </a:r>
            <a:br/>
            <a:r>
              <a:rPr b="1" lang="ru-RU" sz="5200" spc="-1" strike="noStrike" baseline="30000">
                <a:solidFill>
                  <a:srgbClr val="3f4447"/>
                </a:solidFill>
                <a:latin typeface="Arial"/>
                <a:ea typeface="Arial"/>
              </a:rPr>
              <a:t>УСВОЕНИЕ ЖЕЛЕЗА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82" name="Safrino_3"/>
          <p:cNvSpPr/>
          <p:nvPr/>
        </p:nvSpPr>
        <p:spPr>
          <a:xfrm>
            <a:off x="1301760" y="12655080"/>
            <a:ext cx="2845080" cy="627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2500" spc="-1" strike="noStrike" cap="all">
                <a:solidFill>
                  <a:srgbClr val="eab149"/>
                </a:solidFill>
                <a:latin typeface="Arial"/>
                <a:ea typeface="Arial"/>
              </a:rPr>
              <a:t>Abricotab c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183" name="Main.png_0" descr="Main.png_0"/>
          <p:cNvPicPr/>
          <p:nvPr/>
        </p:nvPicPr>
        <p:blipFill>
          <a:blip r:embed="rId2"/>
          <a:stretch/>
        </p:blipFill>
        <p:spPr>
          <a:xfrm>
            <a:off x="21252240" y="12784320"/>
            <a:ext cx="1773720" cy="315000"/>
          </a:xfrm>
          <a:prstGeom prst="rect">
            <a:avLst/>
          </a:prstGeom>
          <a:ln w="12700">
            <a:noFill/>
          </a:ln>
        </p:spPr>
      </p:pic>
      <p:pic>
        <p:nvPicPr>
          <p:cNvPr id="184" name="Picture 261" descr="Picture 261"/>
          <p:cNvPicPr/>
          <p:nvPr/>
        </p:nvPicPr>
        <p:blipFill>
          <a:blip r:embed="rId3"/>
          <a:stretch/>
        </p:blipFill>
        <p:spPr>
          <a:xfrm>
            <a:off x="1620000" y="5552280"/>
            <a:ext cx="1983240" cy="1983600"/>
          </a:xfrm>
          <a:prstGeom prst="rect">
            <a:avLst/>
          </a:prstGeom>
          <a:ln w="12700">
            <a:noFill/>
          </a:ln>
        </p:spPr>
      </p:pic>
      <p:pic>
        <p:nvPicPr>
          <p:cNvPr id="185" name="Picture 262" descr="Picture 262"/>
          <p:cNvPicPr/>
          <p:nvPr/>
        </p:nvPicPr>
        <p:blipFill>
          <a:blip r:embed="rId4"/>
          <a:stretch/>
        </p:blipFill>
        <p:spPr>
          <a:xfrm>
            <a:off x="1622520" y="7785360"/>
            <a:ext cx="1983240" cy="1982880"/>
          </a:xfrm>
          <a:prstGeom prst="rect">
            <a:avLst/>
          </a:prstGeom>
          <a:ln w="12700">
            <a:noFill/>
          </a:ln>
        </p:spPr>
      </p:pic>
      <p:pic>
        <p:nvPicPr>
          <p:cNvPr id="186" name="Picture 263" descr="Picture 263"/>
          <p:cNvPicPr/>
          <p:nvPr/>
        </p:nvPicPr>
        <p:blipFill>
          <a:blip r:embed="rId5"/>
          <a:stretch/>
        </p:blipFill>
        <p:spPr>
          <a:xfrm>
            <a:off x="1620000" y="10017360"/>
            <a:ext cx="1986840" cy="1982880"/>
          </a:xfrm>
          <a:prstGeom prst="rect">
            <a:avLst/>
          </a:prstGeom>
          <a:ln w="12700">
            <a:noFill/>
          </a:ln>
        </p:spPr>
      </p:pic>
      <p:pic>
        <p:nvPicPr>
          <p:cNvPr id="187" name="Picture 264" descr="Picture 264"/>
          <p:cNvPicPr/>
          <p:nvPr/>
        </p:nvPicPr>
        <p:blipFill>
          <a:blip r:embed="rId6"/>
          <a:stretch/>
        </p:blipFill>
        <p:spPr>
          <a:xfrm>
            <a:off x="1620000" y="3315960"/>
            <a:ext cx="1986840" cy="19872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4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Рисунок 191" descr="Рисунок 191"/>
          <p:cNvPicPr/>
          <p:nvPr/>
        </p:nvPicPr>
        <p:blipFill>
          <a:blip r:embed="rId1"/>
          <a:srcRect l="0" t="0" r="33268" b="26474"/>
          <a:stretch/>
        </p:blipFill>
        <p:spPr>
          <a:xfrm>
            <a:off x="0" y="-4052160"/>
            <a:ext cx="24381360" cy="17909640"/>
          </a:xfrm>
          <a:prstGeom prst="rect">
            <a:avLst/>
          </a:prstGeom>
          <a:ln w="12700">
            <a:noFill/>
          </a:ln>
        </p:spPr>
      </p:pic>
      <p:grpSp>
        <p:nvGrpSpPr>
          <p:cNvPr id="189" name="Прямоугольник 192"/>
          <p:cNvGrpSpPr/>
          <p:nvPr/>
        </p:nvGrpSpPr>
        <p:grpSpPr>
          <a:xfrm>
            <a:off x="-1080" y="-2915640"/>
            <a:ext cx="24392880" cy="41721480"/>
            <a:chOff x="-1080" y="-2915640"/>
            <a:chExt cx="24392880" cy="41721480"/>
          </a:xfrm>
        </p:grpSpPr>
        <p:sp>
          <p:nvSpPr>
            <p:cNvPr id="190" name="Прямоугольник"/>
            <p:cNvSpPr/>
            <p:nvPr/>
          </p:nvSpPr>
          <p:spPr>
            <a:xfrm>
              <a:off x="-1080" y="-2915640"/>
              <a:ext cx="24392880" cy="41721480"/>
            </a:xfrm>
            <a:prstGeom prst="rect">
              <a:avLst/>
            </a:prstGeom>
            <a:gradFill rotWithShape="0">
              <a:gsLst>
                <a:gs pos="0">
                  <a:srgbClr val="eab149"/>
                </a:gs>
                <a:gs pos="100000">
                  <a:srgbClr val="ffffff">
                    <a:alpha val="0"/>
                  </a:srgbClr>
                </a:gs>
              </a:gsLst>
              <a:lin ang="3600000"/>
            </a:gradFill>
            <a:ln w="3175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" name="Текст"/>
            <p:cNvSpPr/>
            <p:nvPr/>
          </p:nvSpPr>
          <p:spPr>
            <a:xfrm>
              <a:off x="11989800" y="17763480"/>
              <a:ext cx="411120" cy="36360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45000" rIns="45000" tIns="45000" bIns="4500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     </a:t>
              </a:r>
              <a:endParaRPr b="0" lang="ru-RU" sz="1800" spc="-1" strike="noStrike">
                <a:latin typeface="Arial"/>
              </a:endParaRPr>
            </a:p>
          </p:txBody>
        </p:sp>
      </p:grpSp>
      <p:pic>
        <p:nvPicPr>
          <p:cNvPr id="192" name="Изображение_4" descr="Изображение_4"/>
          <p:cNvPicPr/>
          <p:nvPr/>
        </p:nvPicPr>
        <p:blipFill>
          <a:blip r:embed="rId2"/>
          <a:stretch/>
        </p:blipFill>
        <p:spPr>
          <a:xfrm>
            <a:off x="21233880" y="12783960"/>
            <a:ext cx="1809720" cy="315000"/>
          </a:xfrm>
          <a:prstGeom prst="rect">
            <a:avLst/>
          </a:prstGeom>
          <a:ln w="12700">
            <a:noFill/>
          </a:ln>
        </p:spPr>
      </p:pic>
      <p:sp>
        <p:nvSpPr>
          <p:cNvPr id="193" name="Safrino_4"/>
          <p:cNvSpPr/>
          <p:nvPr/>
        </p:nvSpPr>
        <p:spPr>
          <a:xfrm>
            <a:off x="1301760" y="12655080"/>
            <a:ext cx="2845080" cy="627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2500" spc="-1" strike="noStrike" cap="all">
                <a:solidFill>
                  <a:srgbClr val="3f4447"/>
                </a:solidFill>
                <a:latin typeface="Arial"/>
                <a:ea typeface="Arial"/>
              </a:rPr>
              <a:t>Abricotab c</a:t>
            </a:r>
            <a:endParaRPr b="0" lang="ru-RU" sz="2500" spc="-1" strike="noStrike">
              <a:latin typeface="Arial"/>
            </a:endParaRPr>
          </a:p>
        </p:txBody>
      </p:sp>
      <p:grpSp>
        <p:nvGrpSpPr>
          <p:cNvPr id="194" name="Группа 1"/>
          <p:cNvGrpSpPr/>
          <p:nvPr/>
        </p:nvGrpSpPr>
        <p:grpSpPr>
          <a:xfrm>
            <a:off x="1357920" y="4484880"/>
            <a:ext cx="14005800" cy="4214160"/>
            <a:chOff x="1357920" y="4484880"/>
            <a:chExt cx="14005800" cy="4214160"/>
          </a:xfrm>
        </p:grpSpPr>
        <p:sp>
          <p:nvSpPr>
            <p:cNvPr id="195" name="Стресс вокруг нас_0"/>
            <p:cNvSpPr/>
            <p:nvPr/>
          </p:nvSpPr>
          <p:spPr>
            <a:xfrm>
              <a:off x="1361520" y="4484880"/>
              <a:ext cx="9250560" cy="19083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85680" rIns="85680" tIns="85680" bIns="8568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br/>
              <a:r>
                <a:rPr b="1" lang="ru-RU" sz="9600" spc="-1" strike="noStrike" cap="all">
                  <a:solidFill>
                    <a:srgbClr val="3f4447"/>
                  </a:solidFill>
                  <a:latin typeface="Arial"/>
                  <a:ea typeface="Arial"/>
                </a:rPr>
                <a:t>Abricotab C</a:t>
              </a:r>
              <a:endParaRPr b="0" lang="ru-RU" sz="9600" spc="-1" strike="noStrike">
                <a:latin typeface="Arial"/>
              </a:endParaRPr>
            </a:p>
          </p:txBody>
        </p:sp>
        <p:sp>
          <p:nvSpPr>
            <p:cNvPr id="196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_3"/>
            <p:cNvSpPr/>
            <p:nvPr/>
          </p:nvSpPr>
          <p:spPr>
            <a:xfrm>
              <a:off x="1357920" y="6626520"/>
              <a:ext cx="14005800" cy="20725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85680" rIns="85680" tIns="85680" bIns="85680" anchor="t">
              <a:spAutoFit/>
            </a:bodyPr>
            <a:p>
              <a:pPr>
                <a:lnSpc>
                  <a:spcPct val="80000"/>
                </a:lnSpc>
                <a:tabLst>
                  <a:tab algn="l" pos="0"/>
                </a:tabLst>
              </a:pPr>
              <a:r>
                <a:rPr b="0" lang="ru-RU" sz="5200" spc="-1" strike="noStrike" baseline="30000">
                  <a:solidFill>
                    <a:srgbClr val="3f4447"/>
                  </a:solidFill>
                  <a:latin typeface="Arial"/>
                  <a:ea typeface="Arial"/>
                </a:rPr>
                <a:t>Подходит взрослым и детям с 3 лет, содержит </a:t>
              </a:r>
              <a:br/>
              <a:r>
                <a:rPr b="0" lang="ru-RU" sz="5200" spc="-1" strike="noStrike" baseline="30000">
                  <a:solidFill>
                    <a:srgbClr val="3f4447"/>
                  </a:solidFill>
                  <a:latin typeface="Arial"/>
                  <a:ea typeface="Arial"/>
                </a:rPr>
                <a:t>разнообразное количество нутриентов </a:t>
              </a:r>
              <a:br/>
              <a:r>
                <a:rPr b="1" lang="ru-RU" sz="5200" spc="-1" strike="noStrike" baseline="30000">
                  <a:solidFill>
                    <a:srgbClr val="3f4447"/>
                  </a:solidFill>
                  <a:latin typeface="Arial"/>
                  <a:ea typeface="Arial"/>
                </a:rPr>
                <a:t>для комплексного укрепления организма</a:t>
              </a:r>
              <a:endParaRPr b="0" lang="ru-RU" sz="52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ab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Овал 2"/>
          <p:cNvSpPr/>
          <p:nvPr/>
        </p:nvSpPr>
        <p:spPr>
          <a:xfrm>
            <a:off x="7921800" y="3984480"/>
            <a:ext cx="8378280" cy="8249760"/>
          </a:xfrm>
          <a:prstGeom prst="ellipse">
            <a:avLst/>
          </a:prstGeom>
          <a:noFill/>
          <a:ln w="3816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98" name="Изображение_3" descr="Изображение_3"/>
          <p:cNvPicPr/>
          <p:nvPr/>
        </p:nvPicPr>
        <p:blipFill>
          <a:blip r:embed="rId1"/>
          <a:stretch/>
        </p:blipFill>
        <p:spPr>
          <a:xfrm>
            <a:off x="21233880" y="12783960"/>
            <a:ext cx="1809720" cy="315000"/>
          </a:xfrm>
          <a:prstGeom prst="rect">
            <a:avLst/>
          </a:prstGeom>
          <a:ln w="12700">
            <a:noFill/>
          </a:ln>
        </p:spPr>
      </p:pic>
      <p:sp>
        <p:nvSpPr>
          <p:cNvPr id="199" name="Safrino_6"/>
          <p:cNvSpPr/>
          <p:nvPr/>
        </p:nvSpPr>
        <p:spPr>
          <a:xfrm>
            <a:off x="1301760" y="12655080"/>
            <a:ext cx="2845080" cy="627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2500" spc="-1" strike="noStrike" cap="all">
                <a:solidFill>
                  <a:srgbClr val="ffffff"/>
                </a:solidFill>
                <a:latin typeface="Arial"/>
                <a:ea typeface="Arial"/>
              </a:rPr>
              <a:t>Abricotab c</a:t>
            </a:r>
            <a:endParaRPr b="0" lang="ru-RU" sz="2500" spc="-1" strike="noStrike">
              <a:latin typeface="Arial"/>
            </a:endParaRPr>
          </a:p>
        </p:txBody>
      </p:sp>
      <p:sp>
        <p:nvSpPr>
          <p:cNvPr id="200" name="Стресс вокруг нас_5"/>
          <p:cNvSpPr/>
          <p:nvPr/>
        </p:nvSpPr>
        <p:spPr>
          <a:xfrm>
            <a:off x="1294920" y="590400"/>
            <a:ext cx="23771520" cy="2151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6500" spc="-1" strike="noStrike" cap="all">
                <a:solidFill>
                  <a:srgbClr val="ffffff"/>
                </a:solidFill>
                <a:latin typeface="Arial"/>
                <a:ea typeface="Arial"/>
              </a:rPr>
              <a:t>Содержание активных веществ в 1 жевательной таблетке Abricotab C:</a:t>
            </a:r>
            <a:endParaRPr b="0" lang="ru-RU" sz="6500" spc="-1" strike="noStrike">
              <a:latin typeface="Arial"/>
            </a:endParaRPr>
          </a:p>
        </p:txBody>
      </p:sp>
      <p:pic>
        <p:nvPicPr>
          <p:cNvPr id="201" name="Рисунок 188" descr="Рисунок 188"/>
          <p:cNvPicPr/>
          <p:nvPr/>
        </p:nvPicPr>
        <p:blipFill>
          <a:blip r:embed="rId2"/>
          <a:stretch/>
        </p:blipFill>
        <p:spPr>
          <a:xfrm rot="19620000">
            <a:off x="8779680" y="4760640"/>
            <a:ext cx="6634440" cy="6691320"/>
          </a:xfrm>
          <a:prstGeom prst="rect">
            <a:avLst/>
          </a:prstGeom>
          <a:ln w="12700">
            <a:noFill/>
          </a:ln>
        </p:spPr>
      </p:pic>
      <p:sp>
        <p:nvSpPr>
          <p:cNvPr id="202" name="Овал 14"/>
          <p:cNvSpPr/>
          <p:nvPr/>
        </p:nvSpPr>
        <p:spPr>
          <a:xfrm>
            <a:off x="7056360" y="3127320"/>
            <a:ext cx="10126800" cy="9982440"/>
          </a:xfrm>
          <a:prstGeom prst="ellipse">
            <a:avLst/>
          </a:prstGeom>
          <a:noFill/>
          <a:ln w="3816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03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_7"/>
          <p:cNvSpPr/>
          <p:nvPr/>
        </p:nvSpPr>
        <p:spPr>
          <a:xfrm>
            <a:off x="1721520" y="3907080"/>
            <a:ext cx="5591520" cy="1438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ru-RU" sz="5200" spc="-1" strike="noStrike" baseline="30000">
                <a:solidFill>
                  <a:srgbClr val="ffffff"/>
                </a:solidFill>
                <a:latin typeface="Arial"/>
                <a:ea typeface="Arial"/>
              </a:rPr>
              <a:t>Лиофилизированный порошок плодов абрикоса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204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_7"/>
          <p:cNvSpPr/>
          <p:nvPr/>
        </p:nvSpPr>
        <p:spPr>
          <a:xfrm>
            <a:off x="16945560" y="10245960"/>
            <a:ext cx="5735160" cy="1438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ru-RU" sz="5200" spc="-1" strike="noStrike" baseline="30000">
                <a:solidFill>
                  <a:srgbClr val="ffffff"/>
                </a:solidFill>
                <a:latin typeface="Arial"/>
                <a:ea typeface="Arial"/>
              </a:rPr>
              <a:t>Витамин С </a:t>
            </a:r>
            <a:br/>
            <a:r>
              <a:rPr b="0" lang="ru-RU" sz="5200" spc="-1" strike="noStrike" baseline="30000">
                <a:solidFill>
                  <a:srgbClr val="ffffff"/>
                </a:solidFill>
                <a:latin typeface="Arial"/>
                <a:ea typeface="Arial"/>
              </a:rPr>
              <a:t>(L-аскорбиновая кислота)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205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_7"/>
          <p:cNvSpPr/>
          <p:nvPr/>
        </p:nvSpPr>
        <p:spPr>
          <a:xfrm>
            <a:off x="17089560" y="4475160"/>
            <a:ext cx="2147040" cy="884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ru-RU" sz="5200" spc="-1" strike="noStrike" baseline="30000">
                <a:solidFill>
                  <a:srgbClr val="ffffff"/>
                </a:solidFill>
                <a:latin typeface="Arial"/>
                <a:ea typeface="Arial"/>
              </a:rPr>
              <a:t>100 мг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206" name="Oval 257"/>
          <p:cNvSpPr/>
          <p:nvPr/>
        </p:nvSpPr>
        <p:spPr>
          <a:xfrm>
            <a:off x="16056000" y="10497240"/>
            <a:ext cx="358200" cy="358200"/>
          </a:xfrm>
          <a:prstGeom prst="ellipse">
            <a:avLst/>
          </a:prstGeom>
          <a:solidFill>
            <a:srgbClr val="eab14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7" name="Picture 282" descr="Picture 282"/>
          <p:cNvPicPr/>
          <p:nvPr/>
        </p:nvPicPr>
        <p:blipFill>
          <a:blip r:embed="rId3"/>
          <a:stretch/>
        </p:blipFill>
        <p:spPr>
          <a:xfrm>
            <a:off x="1260000" y="5241240"/>
            <a:ext cx="6339960" cy="651960"/>
          </a:xfrm>
          <a:prstGeom prst="rect">
            <a:avLst/>
          </a:prstGeom>
          <a:ln w="12700">
            <a:noFill/>
          </a:ln>
        </p:spPr>
      </p:pic>
      <p:pic>
        <p:nvPicPr>
          <p:cNvPr id="208" name="Picture 283" descr="Picture 283"/>
          <p:cNvPicPr/>
          <p:nvPr/>
        </p:nvPicPr>
        <p:blipFill>
          <a:blip r:embed="rId4"/>
          <a:stretch/>
        </p:blipFill>
        <p:spPr>
          <a:xfrm rot="10800000">
            <a:off x="16088040" y="11195640"/>
            <a:ext cx="6339960" cy="651960"/>
          </a:xfrm>
          <a:prstGeom prst="rect">
            <a:avLst/>
          </a:prstGeom>
          <a:ln w="12700">
            <a:noFill/>
          </a:ln>
        </p:spPr>
      </p:pic>
      <p:grpSp>
        <p:nvGrpSpPr>
          <p:cNvPr id="209" name="TextBox 284"/>
          <p:cNvGrpSpPr/>
          <p:nvPr/>
        </p:nvGrpSpPr>
        <p:grpSpPr>
          <a:xfrm>
            <a:off x="15876000" y="5264640"/>
            <a:ext cx="3076560" cy="1105920"/>
            <a:chOff x="15876000" y="5264640"/>
            <a:chExt cx="3076560" cy="1105920"/>
          </a:xfrm>
        </p:grpSpPr>
        <p:sp>
          <p:nvSpPr>
            <p:cNvPr id="210" name="Прямоугольник"/>
            <p:cNvSpPr/>
            <p:nvPr/>
          </p:nvSpPr>
          <p:spPr>
            <a:xfrm>
              <a:off x="15876000" y="5264640"/>
              <a:ext cx="3076560" cy="1105920"/>
            </a:xfrm>
            <a:prstGeom prst="rect">
              <a:avLst/>
            </a:prstGeom>
            <a:blipFill rotWithShape="0">
              <a:blip r:embed="rId5"/>
              <a:srcRect/>
              <a:stretch/>
            </a:blip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1" name="Текст"/>
            <p:cNvSpPr/>
            <p:nvPr/>
          </p:nvSpPr>
          <p:spPr>
            <a:xfrm>
              <a:off x="15921000" y="5635800"/>
              <a:ext cx="2986560" cy="36360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45000" rIns="45000" tIns="45000" bIns="4500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800" spc="-1" strike="noStrike">
                  <a:solidFill>
                    <a:srgbClr val="000000"/>
                  </a:solidFill>
                  <a:latin typeface="Arial"/>
                  <a:ea typeface="Arial"/>
                </a:rPr>
                <a:t>    </a:t>
              </a:r>
              <a:endParaRPr b="0" lang="ru-RU" sz="1800" spc="-1" strike="noStrike">
                <a:latin typeface="Arial"/>
              </a:endParaRPr>
            </a:p>
          </p:txBody>
        </p:sp>
      </p:grpSp>
      <p:sp>
        <p:nvSpPr>
          <p:cNvPr id="212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_7"/>
          <p:cNvSpPr/>
          <p:nvPr/>
        </p:nvSpPr>
        <p:spPr>
          <a:xfrm>
            <a:off x="6154200" y="10809360"/>
            <a:ext cx="1764000" cy="884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ru-RU" sz="5200" spc="-1" strike="noStrike" baseline="30000">
                <a:solidFill>
                  <a:srgbClr val="ffffff"/>
                </a:solidFill>
                <a:latin typeface="Arial"/>
                <a:ea typeface="Arial"/>
              </a:rPr>
              <a:t>880 мг</a:t>
            </a:r>
            <a:endParaRPr b="0" lang="ru-RU" sz="5200" spc="-1" strike="noStrike">
              <a:latin typeface="Arial"/>
            </a:endParaRPr>
          </a:p>
        </p:txBody>
      </p:sp>
      <p:pic>
        <p:nvPicPr>
          <p:cNvPr id="213" name="Picture 211" descr="Picture 211"/>
          <p:cNvPicPr/>
          <p:nvPr/>
        </p:nvPicPr>
        <p:blipFill>
          <a:blip r:embed="rId6"/>
          <a:stretch/>
        </p:blipFill>
        <p:spPr>
          <a:xfrm>
            <a:off x="5904000" y="10764000"/>
            <a:ext cx="3011040" cy="10861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Application>LibreOffice/7.2.0.4$Windows_X86_64 LibreOffice_project/9a9c6381e3f7a62afc1329bd359cc48accb6435b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ru-RU</dc:language>
  <cp:lastModifiedBy/>
  <dcterms:modified xsi:type="dcterms:W3CDTF">2022-06-03T11:57:08Z</dcterms:modified>
  <cp:revision>2</cp:revision>
  <dc:subject/>
  <dc:title/>
</cp:coreProperties>
</file>